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48" r:id="rId2"/>
    <p:sldMasterId id="2147483670" r:id="rId3"/>
  </p:sldMasterIdLst>
  <p:notesMasterIdLst>
    <p:notesMasterId r:id="rId31"/>
  </p:notesMasterIdLst>
  <p:sldIdLst>
    <p:sldId id="297" r:id="rId4"/>
    <p:sldId id="322" r:id="rId5"/>
    <p:sldId id="301" r:id="rId6"/>
    <p:sldId id="294" r:id="rId7"/>
    <p:sldId id="306" r:id="rId8"/>
    <p:sldId id="317" r:id="rId9"/>
    <p:sldId id="307" r:id="rId10"/>
    <p:sldId id="314" r:id="rId11"/>
    <p:sldId id="339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08" r:id="rId20"/>
    <p:sldId id="326" r:id="rId21"/>
    <p:sldId id="327" r:id="rId22"/>
    <p:sldId id="323" r:id="rId23"/>
    <p:sldId id="328" r:id="rId24"/>
    <p:sldId id="329" r:id="rId25"/>
    <p:sldId id="330" r:id="rId26"/>
    <p:sldId id="324" r:id="rId27"/>
    <p:sldId id="348" r:id="rId28"/>
    <p:sldId id="310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725"/>
    <a:srgbClr val="F29C1B"/>
    <a:srgbClr val="DC7532"/>
    <a:srgbClr val="E18B22"/>
    <a:srgbClr val="5B5B5B"/>
    <a:srgbClr val="5A5A5A"/>
    <a:srgbClr val="E3E3E3"/>
    <a:srgbClr val="E9E9E9"/>
    <a:srgbClr val="E4E4E4"/>
    <a:srgbClr val="9848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0" autoAdjust="0"/>
    <p:restoredTop sz="99764" autoAdjust="0"/>
  </p:normalViewPr>
  <p:slideViewPr>
    <p:cSldViewPr>
      <p:cViewPr varScale="1">
        <p:scale>
          <a:sx n="111" d="100"/>
          <a:sy n="111" d="100"/>
        </p:scale>
        <p:origin x="7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A41518-E097-433A-B04D-BA40B75BB94D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5BE6224-B56D-479E-819F-C119CB53EA69}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125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예측 결과 </a:t>
          </a:r>
          <a:endParaRPr lang="en-US" altLang="ko-KR" sz="1250" dirty="0">
            <a:solidFill>
              <a:schemeClr val="tx1"/>
            </a:solidFill>
            <a:latin typeface="경기천년제목V Bold" panose="02020803020101020101" pitchFamily="18" charset="-127"/>
            <a:ea typeface="경기천년제목V Bold" panose="02020803020101020101" pitchFamily="18" charset="-127"/>
          </a:endParaRPr>
        </a:p>
        <a:p>
          <a:pPr latinLnBrk="1"/>
          <a:r>
            <a:rPr lang="en-US" altLang="ko-KR" sz="1250" b="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19</a:t>
          </a:r>
          <a:r>
            <a:rPr lang="ko-KR" altLang="en-US" sz="1250" b="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년도 </a:t>
          </a:r>
          <a:r>
            <a:rPr lang="en-US" altLang="ko-KR" sz="1250" b="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9</a:t>
          </a:r>
          <a:r>
            <a:rPr lang="ko-KR" altLang="en-US" sz="1250" b="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월 </a:t>
          </a:r>
          <a:r>
            <a:rPr lang="ko-KR" altLang="en-US" sz="125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경 </a:t>
          </a:r>
          <a:r>
            <a:rPr lang="en-US" altLang="ko-KR" sz="125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/ </a:t>
          </a:r>
          <a:r>
            <a:rPr lang="en-US" altLang="ko-KR" sz="1250" b="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20</a:t>
          </a:r>
          <a:r>
            <a:rPr lang="ko-KR" altLang="en-US" sz="1250" b="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년도 </a:t>
          </a:r>
          <a:r>
            <a:rPr lang="en-US" altLang="ko-KR" sz="1250" b="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4</a:t>
          </a:r>
          <a:r>
            <a:rPr lang="ko-KR" altLang="en-US" sz="1250" b="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월</a:t>
          </a:r>
          <a:r>
            <a:rPr lang="ko-KR" altLang="en-US" sz="1250" b="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경</a:t>
          </a:r>
          <a:r>
            <a:rPr lang="ko-KR" altLang="en-US" sz="1250" b="1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 </a:t>
          </a:r>
          <a:endParaRPr lang="en-US" altLang="ko-KR" sz="1250" b="1" dirty="0">
            <a:solidFill>
              <a:schemeClr val="tx1"/>
            </a:solidFill>
            <a:latin typeface="경기천년제목V Bold" panose="02020803020101020101" pitchFamily="18" charset="-127"/>
            <a:ea typeface="경기천년제목V Bold" panose="02020803020101020101" pitchFamily="18" charset="-127"/>
          </a:endParaRPr>
        </a:p>
        <a:p>
          <a:pPr latinLnBrk="1"/>
          <a:r>
            <a:rPr lang="ko-KR" altLang="en-US" sz="1250" b="1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가장 위험</a:t>
          </a:r>
          <a:r>
            <a:rPr lang="ko-KR" altLang="en-US" sz="125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하다 예측됨</a:t>
          </a:r>
          <a:r>
            <a:rPr lang="en-US" altLang="ko-KR" sz="125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.</a:t>
          </a:r>
          <a:r>
            <a:rPr lang="ko-KR" altLang="en-US" sz="125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 </a:t>
          </a:r>
        </a:p>
      </dgm:t>
    </dgm:pt>
    <dgm:pt modelId="{070BA210-9F9C-4363-A26B-AB39E783649C}" type="parTrans" cxnId="{2D224D25-48F2-4DFC-A6C9-AFA49239693E}">
      <dgm:prSet/>
      <dgm:spPr/>
      <dgm:t>
        <a:bodyPr/>
        <a:lstStyle/>
        <a:p>
          <a:pPr latinLnBrk="1"/>
          <a:endParaRPr lang="ko-KR" altLang="en-US"/>
        </a:p>
      </dgm:t>
    </dgm:pt>
    <dgm:pt modelId="{DF0E12F7-DD70-4A89-A5C4-5228E733F5F1}" type="sibTrans" cxnId="{2D224D25-48F2-4DFC-A6C9-AFA49239693E}">
      <dgm:prSet/>
      <dgm:spPr/>
      <dgm:t>
        <a:bodyPr/>
        <a:lstStyle/>
        <a:p>
          <a:pPr latinLnBrk="1"/>
          <a:endParaRPr lang="ko-KR" altLang="en-US"/>
        </a:p>
      </dgm:t>
    </dgm:pt>
    <dgm:pt modelId="{CE250683-A0F7-49FB-9E90-E355039A17B5}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지면온도</a:t>
          </a:r>
        </a:p>
      </dgm:t>
    </dgm:pt>
    <dgm:pt modelId="{A37F7724-D12E-4D96-8D47-EAC37FD12DC7}" type="parTrans" cxnId="{D2ED9F81-8005-475D-B73A-8B0202EAAD64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42A8870-E0A4-4611-B25C-CD73D5543BFA}" type="sibTrans" cxnId="{D2ED9F81-8005-475D-B73A-8B0202EAAD64}">
      <dgm:prSet/>
      <dgm:spPr/>
      <dgm:t>
        <a:bodyPr/>
        <a:lstStyle/>
        <a:p>
          <a:pPr latinLnBrk="1"/>
          <a:endParaRPr lang="ko-KR" altLang="en-US"/>
        </a:p>
      </dgm:t>
    </dgm:pt>
    <dgm:pt modelId="{27BCB91E-C9A9-4408-9B28-A1E4703E3F47}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강수량</a:t>
          </a:r>
        </a:p>
      </dgm:t>
    </dgm:pt>
    <dgm:pt modelId="{B6355331-7AC6-4095-BEEF-FD8C6477426D}" type="parTrans" cxnId="{14C3E2AC-9546-4FA3-9F63-189FA832A703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A41BD5B-7CA5-4169-9571-F27A74B13101}" type="sibTrans" cxnId="{14C3E2AC-9546-4FA3-9F63-189FA832A703}">
      <dgm:prSet/>
      <dgm:spPr/>
      <dgm:t>
        <a:bodyPr/>
        <a:lstStyle/>
        <a:p>
          <a:pPr latinLnBrk="1"/>
          <a:endParaRPr lang="ko-KR" altLang="en-US"/>
        </a:p>
      </dgm:t>
    </dgm:pt>
    <dgm:pt modelId="{E4C6199A-E91C-42CA-94A2-C525D42AEB4F}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습도</a:t>
          </a:r>
        </a:p>
      </dgm:t>
    </dgm:pt>
    <dgm:pt modelId="{079F9962-E98F-4D49-893B-61EDAA006B13}" type="parTrans" cxnId="{317558AB-4A6D-4A24-B57F-4B96AE17FBFA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E31B9EE-8F99-4CDC-9947-A80F8AD0556F}" type="sibTrans" cxnId="{317558AB-4A6D-4A24-B57F-4B96AE17FBFA}">
      <dgm:prSet/>
      <dgm:spPr/>
      <dgm:t>
        <a:bodyPr/>
        <a:lstStyle/>
        <a:p>
          <a:pPr latinLnBrk="1"/>
          <a:endParaRPr lang="ko-KR" altLang="en-US"/>
        </a:p>
      </dgm:t>
    </dgm:pt>
    <dgm:pt modelId="{2DBD9BFA-A257-4069-BA84-685369215168}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20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기온</a:t>
          </a:r>
        </a:p>
      </dgm:t>
    </dgm:pt>
    <dgm:pt modelId="{D010171D-7B88-48F0-BA2E-B9A09BDCD85E}" type="parTrans" cxnId="{9C183AFD-AB46-4F2E-885F-E14053DD2C97}">
      <dgm:prSet/>
      <dgm:spPr>
        <a:ln>
          <a:solidFill>
            <a:schemeClr val="bg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58B5D9F-1344-4EA5-B1BF-C304877EE5DE}" type="sibTrans" cxnId="{9C183AFD-AB46-4F2E-885F-E14053DD2C97}">
      <dgm:prSet/>
      <dgm:spPr/>
      <dgm:t>
        <a:bodyPr/>
        <a:lstStyle/>
        <a:p>
          <a:pPr latinLnBrk="1"/>
          <a:endParaRPr lang="ko-KR" altLang="en-US"/>
        </a:p>
      </dgm:t>
    </dgm:pt>
    <dgm:pt modelId="{4A673C8A-8303-4BE8-8212-D723883E272A}" type="pres">
      <dgm:prSet presAssocID="{7BA41518-E097-433A-B04D-BA40B75BB94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A17286B-06C6-4E79-A547-5E399E5FF382}" type="pres">
      <dgm:prSet presAssocID="{05BE6224-B56D-479E-819F-C119CB53EA69}" presName="centerShape" presStyleLbl="node0" presStyleIdx="0" presStyleCnt="1" custScaleX="191887" custScaleY="151182" custLinFactNeighborX="3000" custLinFactNeighborY="16581"/>
      <dgm:spPr/>
    </dgm:pt>
    <dgm:pt modelId="{217D7B4B-E748-4C38-A59A-AFE6AA69E1F3}" type="pres">
      <dgm:prSet presAssocID="{A37F7724-D12E-4D96-8D47-EAC37FD12DC7}" presName="Name9" presStyleLbl="parChTrans1D2" presStyleIdx="0" presStyleCnt="4"/>
      <dgm:spPr/>
    </dgm:pt>
    <dgm:pt modelId="{170FC489-7B73-4CEE-A2DC-D156715B79C1}" type="pres">
      <dgm:prSet presAssocID="{A37F7724-D12E-4D96-8D47-EAC37FD12DC7}" presName="connTx" presStyleLbl="parChTrans1D2" presStyleIdx="0" presStyleCnt="4"/>
      <dgm:spPr/>
    </dgm:pt>
    <dgm:pt modelId="{7D06BB39-3AFB-4991-9682-AEE55D370589}" type="pres">
      <dgm:prSet presAssocID="{CE250683-A0F7-49FB-9E90-E355039A17B5}" presName="node" presStyleLbl="node1" presStyleIdx="0" presStyleCnt="4" custRadScaleRad="160908" custRadScaleInc="-140013">
        <dgm:presLayoutVars>
          <dgm:bulletEnabled val="1"/>
        </dgm:presLayoutVars>
      </dgm:prSet>
      <dgm:spPr/>
    </dgm:pt>
    <dgm:pt modelId="{139A390F-EA73-48C5-BF55-14FBEBDBDFF3}" type="pres">
      <dgm:prSet presAssocID="{B6355331-7AC6-4095-BEEF-FD8C6477426D}" presName="Name9" presStyleLbl="parChTrans1D2" presStyleIdx="1" presStyleCnt="4"/>
      <dgm:spPr/>
    </dgm:pt>
    <dgm:pt modelId="{20F8D7C2-5426-46BE-A036-28D897FFE513}" type="pres">
      <dgm:prSet presAssocID="{B6355331-7AC6-4095-BEEF-FD8C6477426D}" presName="connTx" presStyleLbl="parChTrans1D2" presStyleIdx="1" presStyleCnt="4"/>
      <dgm:spPr/>
    </dgm:pt>
    <dgm:pt modelId="{798A8023-1082-44D0-A71B-7B2DBEEFFE33}" type="pres">
      <dgm:prSet presAssocID="{27BCB91E-C9A9-4408-9B28-A1E4703E3F47}" presName="node" presStyleLbl="node1" presStyleIdx="1" presStyleCnt="4" custRadScaleRad="170330" custRadScaleInc="-54300">
        <dgm:presLayoutVars>
          <dgm:bulletEnabled val="1"/>
        </dgm:presLayoutVars>
      </dgm:prSet>
      <dgm:spPr/>
    </dgm:pt>
    <dgm:pt modelId="{FB77C96F-5F3B-4348-891E-9672FFC0BE29}" type="pres">
      <dgm:prSet presAssocID="{079F9962-E98F-4D49-893B-61EDAA006B13}" presName="Name9" presStyleLbl="parChTrans1D2" presStyleIdx="2" presStyleCnt="4"/>
      <dgm:spPr/>
    </dgm:pt>
    <dgm:pt modelId="{A7CEFC5D-A4BE-402C-B404-DB5C9C8FCBF4}" type="pres">
      <dgm:prSet presAssocID="{079F9962-E98F-4D49-893B-61EDAA006B13}" presName="connTx" presStyleLbl="parChTrans1D2" presStyleIdx="2" presStyleCnt="4"/>
      <dgm:spPr/>
    </dgm:pt>
    <dgm:pt modelId="{83EB3113-932E-47BA-9C2F-400E45E8A123}" type="pres">
      <dgm:prSet presAssocID="{E4C6199A-E91C-42CA-94A2-C525D42AEB4F}" presName="node" presStyleLbl="node1" presStyleIdx="2" presStyleCnt="4" custRadScaleRad="238915" custRadScaleInc="-161241">
        <dgm:presLayoutVars>
          <dgm:bulletEnabled val="1"/>
        </dgm:presLayoutVars>
      </dgm:prSet>
      <dgm:spPr/>
    </dgm:pt>
    <dgm:pt modelId="{98BC3D12-BF4D-41FC-BD4D-EB97A55761D3}" type="pres">
      <dgm:prSet presAssocID="{D010171D-7B88-48F0-BA2E-B9A09BDCD85E}" presName="Name9" presStyleLbl="parChTrans1D2" presStyleIdx="3" presStyleCnt="4"/>
      <dgm:spPr/>
    </dgm:pt>
    <dgm:pt modelId="{7D66EC75-2644-4DB8-8D74-42BA70D72427}" type="pres">
      <dgm:prSet presAssocID="{D010171D-7B88-48F0-BA2E-B9A09BDCD85E}" presName="connTx" presStyleLbl="parChTrans1D2" presStyleIdx="3" presStyleCnt="4"/>
      <dgm:spPr/>
    </dgm:pt>
    <dgm:pt modelId="{55FA7948-0B8C-42B0-9E31-CAAC43DA676E}" type="pres">
      <dgm:prSet presAssocID="{2DBD9BFA-A257-4069-BA84-685369215168}" presName="node" presStyleLbl="node1" presStyleIdx="3" presStyleCnt="4" custRadScaleRad="224894" custRadScaleInc="-40910">
        <dgm:presLayoutVars>
          <dgm:bulletEnabled val="1"/>
        </dgm:presLayoutVars>
      </dgm:prSet>
      <dgm:spPr/>
    </dgm:pt>
  </dgm:ptLst>
  <dgm:cxnLst>
    <dgm:cxn modelId="{9AC94708-A8AE-4514-AD55-2A69019998E5}" type="presOf" srcId="{B6355331-7AC6-4095-BEEF-FD8C6477426D}" destId="{20F8D7C2-5426-46BE-A036-28D897FFE513}" srcOrd="1" destOrd="0" presId="urn:microsoft.com/office/officeart/2005/8/layout/radial1"/>
    <dgm:cxn modelId="{A000071B-4B3F-46A3-B84D-14F61D5A8612}" type="presOf" srcId="{A37F7724-D12E-4D96-8D47-EAC37FD12DC7}" destId="{170FC489-7B73-4CEE-A2DC-D156715B79C1}" srcOrd="1" destOrd="0" presId="urn:microsoft.com/office/officeart/2005/8/layout/radial1"/>
    <dgm:cxn modelId="{2D224D25-48F2-4DFC-A6C9-AFA49239693E}" srcId="{7BA41518-E097-433A-B04D-BA40B75BB94D}" destId="{05BE6224-B56D-479E-819F-C119CB53EA69}" srcOrd="0" destOrd="0" parTransId="{070BA210-9F9C-4363-A26B-AB39E783649C}" sibTransId="{DF0E12F7-DD70-4A89-A5C4-5228E733F5F1}"/>
    <dgm:cxn modelId="{5787AA28-3F01-4FC7-8FDB-A02DCAAFC2FF}" type="presOf" srcId="{079F9962-E98F-4D49-893B-61EDAA006B13}" destId="{FB77C96F-5F3B-4348-891E-9672FFC0BE29}" srcOrd="0" destOrd="0" presId="urn:microsoft.com/office/officeart/2005/8/layout/radial1"/>
    <dgm:cxn modelId="{96FB103B-1E50-40C8-81DC-53B422C5A204}" type="presOf" srcId="{CE250683-A0F7-49FB-9E90-E355039A17B5}" destId="{7D06BB39-3AFB-4991-9682-AEE55D370589}" srcOrd="0" destOrd="0" presId="urn:microsoft.com/office/officeart/2005/8/layout/radial1"/>
    <dgm:cxn modelId="{EB76DE61-E74A-40E1-A449-510E22C5EC0A}" type="presOf" srcId="{05BE6224-B56D-479E-819F-C119CB53EA69}" destId="{AA17286B-06C6-4E79-A547-5E399E5FF382}" srcOrd="0" destOrd="0" presId="urn:microsoft.com/office/officeart/2005/8/layout/radial1"/>
    <dgm:cxn modelId="{E8CB4446-34E9-48EA-B0E3-93CE48F9F000}" type="presOf" srcId="{27BCB91E-C9A9-4408-9B28-A1E4703E3F47}" destId="{798A8023-1082-44D0-A71B-7B2DBEEFFE33}" srcOrd="0" destOrd="0" presId="urn:microsoft.com/office/officeart/2005/8/layout/radial1"/>
    <dgm:cxn modelId="{491E9566-708F-4415-9D53-8D220101934D}" type="presOf" srcId="{A37F7724-D12E-4D96-8D47-EAC37FD12DC7}" destId="{217D7B4B-E748-4C38-A59A-AFE6AA69E1F3}" srcOrd="0" destOrd="0" presId="urn:microsoft.com/office/officeart/2005/8/layout/radial1"/>
    <dgm:cxn modelId="{F63FF94B-0892-47F4-935B-D5FCFCF3A0FB}" type="presOf" srcId="{D010171D-7B88-48F0-BA2E-B9A09BDCD85E}" destId="{7D66EC75-2644-4DB8-8D74-42BA70D72427}" srcOrd="1" destOrd="0" presId="urn:microsoft.com/office/officeart/2005/8/layout/radial1"/>
    <dgm:cxn modelId="{1A52C970-0751-441A-BC1B-CCF5B882893A}" type="presOf" srcId="{B6355331-7AC6-4095-BEEF-FD8C6477426D}" destId="{139A390F-EA73-48C5-BF55-14FBEBDBDFF3}" srcOrd="0" destOrd="0" presId="urn:microsoft.com/office/officeart/2005/8/layout/radial1"/>
    <dgm:cxn modelId="{D2ED9F81-8005-475D-B73A-8B0202EAAD64}" srcId="{05BE6224-B56D-479E-819F-C119CB53EA69}" destId="{CE250683-A0F7-49FB-9E90-E355039A17B5}" srcOrd="0" destOrd="0" parTransId="{A37F7724-D12E-4D96-8D47-EAC37FD12DC7}" sibTransId="{342A8870-E0A4-4611-B25C-CD73D5543BFA}"/>
    <dgm:cxn modelId="{E8E96D88-CFD4-4E94-93DA-A93981D9C331}" type="presOf" srcId="{079F9962-E98F-4D49-893B-61EDAA006B13}" destId="{A7CEFC5D-A4BE-402C-B404-DB5C9C8FCBF4}" srcOrd="1" destOrd="0" presId="urn:microsoft.com/office/officeart/2005/8/layout/radial1"/>
    <dgm:cxn modelId="{C2F9B79F-4F25-4A41-A4C3-74F50B981F94}" type="presOf" srcId="{7BA41518-E097-433A-B04D-BA40B75BB94D}" destId="{4A673C8A-8303-4BE8-8212-D723883E272A}" srcOrd="0" destOrd="0" presId="urn:microsoft.com/office/officeart/2005/8/layout/radial1"/>
    <dgm:cxn modelId="{C5BA1CA1-485B-4A00-A42B-8853F74697C5}" type="presOf" srcId="{D010171D-7B88-48F0-BA2E-B9A09BDCD85E}" destId="{98BC3D12-BF4D-41FC-BD4D-EB97A55761D3}" srcOrd="0" destOrd="0" presId="urn:microsoft.com/office/officeart/2005/8/layout/radial1"/>
    <dgm:cxn modelId="{07A66BA6-0111-4B2A-82B2-356487A9043A}" type="presOf" srcId="{E4C6199A-E91C-42CA-94A2-C525D42AEB4F}" destId="{83EB3113-932E-47BA-9C2F-400E45E8A123}" srcOrd="0" destOrd="0" presId="urn:microsoft.com/office/officeart/2005/8/layout/radial1"/>
    <dgm:cxn modelId="{317558AB-4A6D-4A24-B57F-4B96AE17FBFA}" srcId="{05BE6224-B56D-479E-819F-C119CB53EA69}" destId="{E4C6199A-E91C-42CA-94A2-C525D42AEB4F}" srcOrd="2" destOrd="0" parTransId="{079F9962-E98F-4D49-893B-61EDAA006B13}" sibTransId="{BE31B9EE-8F99-4CDC-9947-A80F8AD0556F}"/>
    <dgm:cxn modelId="{14C3E2AC-9546-4FA3-9F63-189FA832A703}" srcId="{05BE6224-B56D-479E-819F-C119CB53EA69}" destId="{27BCB91E-C9A9-4408-9B28-A1E4703E3F47}" srcOrd="1" destOrd="0" parTransId="{B6355331-7AC6-4095-BEEF-FD8C6477426D}" sibTransId="{3A41BD5B-7CA5-4169-9571-F27A74B13101}"/>
    <dgm:cxn modelId="{08DC5FE8-3489-440B-ADD9-D56823518729}" type="presOf" srcId="{2DBD9BFA-A257-4069-BA84-685369215168}" destId="{55FA7948-0B8C-42B0-9E31-CAAC43DA676E}" srcOrd="0" destOrd="0" presId="urn:microsoft.com/office/officeart/2005/8/layout/radial1"/>
    <dgm:cxn modelId="{9C183AFD-AB46-4F2E-885F-E14053DD2C97}" srcId="{05BE6224-B56D-479E-819F-C119CB53EA69}" destId="{2DBD9BFA-A257-4069-BA84-685369215168}" srcOrd="3" destOrd="0" parTransId="{D010171D-7B88-48F0-BA2E-B9A09BDCD85E}" sibTransId="{E58B5D9F-1344-4EA5-B1BF-C304877EE5DE}"/>
    <dgm:cxn modelId="{758B7784-F659-48B8-97BD-E17FF05D6967}" type="presParOf" srcId="{4A673C8A-8303-4BE8-8212-D723883E272A}" destId="{AA17286B-06C6-4E79-A547-5E399E5FF382}" srcOrd="0" destOrd="0" presId="urn:microsoft.com/office/officeart/2005/8/layout/radial1"/>
    <dgm:cxn modelId="{7B88F143-50B0-4D08-90BF-8FC77FAB6F79}" type="presParOf" srcId="{4A673C8A-8303-4BE8-8212-D723883E272A}" destId="{217D7B4B-E748-4C38-A59A-AFE6AA69E1F3}" srcOrd="1" destOrd="0" presId="urn:microsoft.com/office/officeart/2005/8/layout/radial1"/>
    <dgm:cxn modelId="{13398345-C02E-4DE1-BF23-7FE6F92F8678}" type="presParOf" srcId="{217D7B4B-E748-4C38-A59A-AFE6AA69E1F3}" destId="{170FC489-7B73-4CEE-A2DC-D156715B79C1}" srcOrd="0" destOrd="0" presId="urn:microsoft.com/office/officeart/2005/8/layout/radial1"/>
    <dgm:cxn modelId="{D1764C6E-316F-446D-9410-668153DDB78F}" type="presParOf" srcId="{4A673C8A-8303-4BE8-8212-D723883E272A}" destId="{7D06BB39-3AFB-4991-9682-AEE55D370589}" srcOrd="2" destOrd="0" presId="urn:microsoft.com/office/officeart/2005/8/layout/radial1"/>
    <dgm:cxn modelId="{B261BF6C-9DF4-489A-8C70-BB2E8C712EE0}" type="presParOf" srcId="{4A673C8A-8303-4BE8-8212-D723883E272A}" destId="{139A390F-EA73-48C5-BF55-14FBEBDBDFF3}" srcOrd="3" destOrd="0" presId="urn:microsoft.com/office/officeart/2005/8/layout/radial1"/>
    <dgm:cxn modelId="{F73D2FDD-DDCD-4AA1-97FC-621897D0BDD3}" type="presParOf" srcId="{139A390F-EA73-48C5-BF55-14FBEBDBDFF3}" destId="{20F8D7C2-5426-46BE-A036-28D897FFE513}" srcOrd="0" destOrd="0" presId="urn:microsoft.com/office/officeart/2005/8/layout/radial1"/>
    <dgm:cxn modelId="{863F35BB-2C9D-47EB-9027-FE7867BF644D}" type="presParOf" srcId="{4A673C8A-8303-4BE8-8212-D723883E272A}" destId="{798A8023-1082-44D0-A71B-7B2DBEEFFE33}" srcOrd="4" destOrd="0" presId="urn:microsoft.com/office/officeart/2005/8/layout/radial1"/>
    <dgm:cxn modelId="{6CE9E6F4-B240-4F34-A6DE-72F39022E142}" type="presParOf" srcId="{4A673C8A-8303-4BE8-8212-D723883E272A}" destId="{FB77C96F-5F3B-4348-891E-9672FFC0BE29}" srcOrd="5" destOrd="0" presId="urn:microsoft.com/office/officeart/2005/8/layout/radial1"/>
    <dgm:cxn modelId="{498D7E6B-B6AC-42A3-9748-D11D360C9129}" type="presParOf" srcId="{FB77C96F-5F3B-4348-891E-9672FFC0BE29}" destId="{A7CEFC5D-A4BE-402C-B404-DB5C9C8FCBF4}" srcOrd="0" destOrd="0" presId="urn:microsoft.com/office/officeart/2005/8/layout/radial1"/>
    <dgm:cxn modelId="{8DD83860-A57C-46E5-A203-00079131F987}" type="presParOf" srcId="{4A673C8A-8303-4BE8-8212-D723883E272A}" destId="{83EB3113-932E-47BA-9C2F-400E45E8A123}" srcOrd="6" destOrd="0" presId="urn:microsoft.com/office/officeart/2005/8/layout/radial1"/>
    <dgm:cxn modelId="{81FBF06A-4C4B-4D00-86CE-18BD1BA67CE3}" type="presParOf" srcId="{4A673C8A-8303-4BE8-8212-D723883E272A}" destId="{98BC3D12-BF4D-41FC-BD4D-EB97A55761D3}" srcOrd="7" destOrd="0" presId="urn:microsoft.com/office/officeart/2005/8/layout/radial1"/>
    <dgm:cxn modelId="{068D7016-1CD9-4FF1-A888-744B732DF44B}" type="presParOf" srcId="{98BC3D12-BF4D-41FC-BD4D-EB97A55761D3}" destId="{7D66EC75-2644-4DB8-8D74-42BA70D72427}" srcOrd="0" destOrd="0" presId="urn:microsoft.com/office/officeart/2005/8/layout/radial1"/>
    <dgm:cxn modelId="{E49C4D16-F3A3-4F4E-9AED-A50D6CF24474}" type="presParOf" srcId="{4A673C8A-8303-4BE8-8212-D723883E272A}" destId="{55FA7948-0B8C-42B0-9E31-CAAC43DA676E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17286B-06C6-4E79-A547-5E399E5FF382}">
      <dsp:nvSpPr>
        <dsp:cNvPr id="0" name=""/>
        <dsp:cNvSpPr/>
      </dsp:nvSpPr>
      <dsp:spPr>
        <a:xfrm>
          <a:off x="4385460" y="2225878"/>
          <a:ext cx="2861194" cy="2254249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556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5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예측 결과 </a:t>
          </a:r>
          <a:endParaRPr lang="en-US" altLang="ko-KR" sz="1250" kern="1200" dirty="0">
            <a:solidFill>
              <a:schemeClr val="tx1"/>
            </a:solidFill>
            <a:latin typeface="경기천년제목V Bold" panose="02020803020101020101" pitchFamily="18" charset="-127"/>
            <a:ea typeface="경기천년제목V Bold" panose="02020803020101020101" pitchFamily="18" charset="-127"/>
          </a:endParaRPr>
        </a:p>
        <a:p>
          <a:pPr marL="0" lvl="0" indent="0" algn="ctr" defTabSz="5556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50" b="1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19</a:t>
          </a:r>
          <a:r>
            <a:rPr lang="ko-KR" altLang="en-US" sz="1250" b="1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년도 </a:t>
          </a:r>
          <a:r>
            <a:rPr lang="en-US" altLang="ko-KR" sz="1250" b="1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9</a:t>
          </a:r>
          <a:r>
            <a:rPr lang="ko-KR" altLang="en-US" sz="1250" b="1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월 </a:t>
          </a:r>
          <a:r>
            <a:rPr lang="ko-KR" altLang="en-US" sz="125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경 </a:t>
          </a:r>
          <a:r>
            <a:rPr lang="en-US" altLang="ko-KR" sz="125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/ </a:t>
          </a:r>
          <a:r>
            <a:rPr lang="en-US" altLang="ko-KR" sz="1250" b="1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20</a:t>
          </a:r>
          <a:r>
            <a:rPr lang="ko-KR" altLang="en-US" sz="1250" b="1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년도 </a:t>
          </a:r>
          <a:r>
            <a:rPr lang="en-US" altLang="ko-KR" sz="1250" b="1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4</a:t>
          </a:r>
          <a:r>
            <a:rPr lang="ko-KR" altLang="en-US" sz="1250" b="1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월</a:t>
          </a:r>
          <a:r>
            <a:rPr lang="ko-KR" altLang="en-US" sz="1250" b="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경</a:t>
          </a:r>
          <a:r>
            <a:rPr lang="ko-KR" altLang="en-US" sz="1250" b="1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 </a:t>
          </a:r>
          <a:endParaRPr lang="en-US" altLang="ko-KR" sz="1250" b="1" kern="1200" dirty="0">
            <a:solidFill>
              <a:schemeClr val="tx1"/>
            </a:solidFill>
            <a:latin typeface="경기천년제목V Bold" panose="02020803020101020101" pitchFamily="18" charset="-127"/>
            <a:ea typeface="경기천년제목V Bold" panose="02020803020101020101" pitchFamily="18" charset="-127"/>
          </a:endParaRPr>
        </a:p>
        <a:p>
          <a:pPr marL="0" lvl="0" indent="0" algn="ctr" defTabSz="5556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50" b="1" kern="1200" dirty="0">
              <a:solidFill>
                <a:srgbClr val="FF0000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가장 위험</a:t>
          </a:r>
          <a:r>
            <a:rPr lang="ko-KR" altLang="en-US" sz="125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하다 예측됨</a:t>
          </a:r>
          <a:r>
            <a:rPr lang="en-US" altLang="ko-KR" sz="125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.</a:t>
          </a:r>
          <a:r>
            <a:rPr lang="ko-KR" altLang="en-US" sz="125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 </a:t>
          </a:r>
        </a:p>
      </dsp:txBody>
      <dsp:txXfrm>
        <a:off x="4804472" y="2556005"/>
        <a:ext cx="2023170" cy="1593995"/>
      </dsp:txXfrm>
    </dsp:sp>
    <dsp:sp modelId="{217D7B4B-E748-4C38-A59A-AFE6AA69E1F3}">
      <dsp:nvSpPr>
        <dsp:cNvPr id="0" name=""/>
        <dsp:cNvSpPr/>
      </dsp:nvSpPr>
      <dsp:spPr>
        <a:xfrm rot="12924626">
          <a:off x="3384752" y="2149033"/>
          <a:ext cx="1508735" cy="23545"/>
        </a:xfrm>
        <a:custGeom>
          <a:avLst/>
          <a:gdLst/>
          <a:ahLst/>
          <a:cxnLst/>
          <a:rect l="0" t="0" r="0" b="0"/>
          <a:pathLst>
            <a:path>
              <a:moveTo>
                <a:pt x="0" y="11772"/>
              </a:moveTo>
              <a:lnTo>
                <a:pt x="1508735" y="11772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4101401" y="2123087"/>
        <a:ext cx="75436" cy="75436"/>
      </dsp:txXfrm>
    </dsp:sp>
    <dsp:sp modelId="{7D06BB39-3AFB-4991-9682-AEE55D370589}">
      <dsp:nvSpPr>
        <dsp:cNvPr id="0" name=""/>
        <dsp:cNvSpPr/>
      </dsp:nvSpPr>
      <dsp:spPr>
        <a:xfrm>
          <a:off x="2171119" y="546172"/>
          <a:ext cx="1491083" cy="1491083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지면온도</a:t>
          </a:r>
        </a:p>
      </dsp:txBody>
      <dsp:txXfrm>
        <a:off x="2389483" y="764536"/>
        <a:ext cx="1054355" cy="1054355"/>
      </dsp:txXfrm>
    </dsp:sp>
    <dsp:sp modelId="{139A390F-EA73-48C5-BF55-14FBEBDBDFF3}">
      <dsp:nvSpPr>
        <dsp:cNvPr id="0" name=""/>
        <dsp:cNvSpPr/>
      </dsp:nvSpPr>
      <dsp:spPr>
        <a:xfrm rot="19511815">
          <a:off x="6757186" y="2175519"/>
          <a:ext cx="1471835" cy="23545"/>
        </a:xfrm>
        <a:custGeom>
          <a:avLst/>
          <a:gdLst/>
          <a:ahLst/>
          <a:cxnLst/>
          <a:rect l="0" t="0" r="0" b="0"/>
          <a:pathLst>
            <a:path>
              <a:moveTo>
                <a:pt x="0" y="11772"/>
              </a:moveTo>
              <a:lnTo>
                <a:pt x="1471835" y="11772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456308" y="2150496"/>
        <a:ext cx="73591" cy="73591"/>
      </dsp:txXfrm>
    </dsp:sp>
    <dsp:sp modelId="{798A8023-1082-44D0-A71B-7B2DBEEFFE33}">
      <dsp:nvSpPr>
        <dsp:cNvPr id="0" name=""/>
        <dsp:cNvSpPr/>
      </dsp:nvSpPr>
      <dsp:spPr>
        <a:xfrm>
          <a:off x="7964016" y="596196"/>
          <a:ext cx="1491083" cy="1491083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강수량</a:t>
          </a:r>
        </a:p>
      </dsp:txBody>
      <dsp:txXfrm>
        <a:off x="8182380" y="814560"/>
        <a:ext cx="1054355" cy="1054355"/>
      </dsp:txXfrm>
    </dsp:sp>
    <dsp:sp modelId="{FB77C96F-5F3B-4348-891E-9672FFC0BE29}">
      <dsp:nvSpPr>
        <dsp:cNvPr id="0" name=""/>
        <dsp:cNvSpPr/>
      </dsp:nvSpPr>
      <dsp:spPr>
        <a:xfrm rot="589724">
          <a:off x="7197068" y="3771770"/>
          <a:ext cx="2208234" cy="23545"/>
        </a:xfrm>
        <a:custGeom>
          <a:avLst/>
          <a:gdLst/>
          <a:ahLst/>
          <a:cxnLst/>
          <a:rect l="0" t="0" r="0" b="0"/>
          <a:pathLst>
            <a:path>
              <a:moveTo>
                <a:pt x="0" y="11772"/>
              </a:moveTo>
              <a:lnTo>
                <a:pt x="2208234" y="11772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>
        <a:off x="8245980" y="3728336"/>
        <a:ext cx="110411" cy="110411"/>
      </dsp:txXfrm>
    </dsp:sp>
    <dsp:sp modelId="{83EB3113-932E-47BA-9C2F-400E45E8A123}">
      <dsp:nvSpPr>
        <dsp:cNvPr id="0" name=""/>
        <dsp:cNvSpPr/>
      </dsp:nvSpPr>
      <dsp:spPr>
        <a:xfrm>
          <a:off x="9378154" y="3353744"/>
          <a:ext cx="1491083" cy="1491083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습도</a:t>
          </a:r>
        </a:p>
      </dsp:txBody>
      <dsp:txXfrm>
        <a:off x="9596518" y="3572108"/>
        <a:ext cx="1054355" cy="1054355"/>
      </dsp:txXfrm>
    </dsp:sp>
    <dsp:sp modelId="{98BC3D12-BF4D-41FC-BD4D-EB97A55761D3}">
      <dsp:nvSpPr>
        <dsp:cNvPr id="0" name=""/>
        <dsp:cNvSpPr/>
      </dsp:nvSpPr>
      <dsp:spPr>
        <a:xfrm rot="10212508">
          <a:off x="2276797" y="3765859"/>
          <a:ext cx="2157509" cy="23545"/>
        </a:xfrm>
        <a:custGeom>
          <a:avLst/>
          <a:gdLst/>
          <a:ahLst/>
          <a:cxnLst/>
          <a:rect l="0" t="0" r="0" b="0"/>
          <a:pathLst>
            <a:path>
              <a:moveTo>
                <a:pt x="0" y="11772"/>
              </a:moveTo>
              <a:lnTo>
                <a:pt x="2157509" y="11772"/>
              </a:lnTo>
            </a:path>
          </a:pathLst>
        </a:custGeom>
        <a:noFill/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/>
        </a:p>
      </dsp:txBody>
      <dsp:txXfrm rot="10800000">
        <a:off x="3301614" y="3723694"/>
        <a:ext cx="107875" cy="107875"/>
      </dsp:txXfrm>
    </dsp:sp>
    <dsp:sp modelId="{55FA7948-0B8C-42B0-9E31-CAAC43DA676E}">
      <dsp:nvSpPr>
        <dsp:cNvPr id="0" name=""/>
        <dsp:cNvSpPr/>
      </dsp:nvSpPr>
      <dsp:spPr>
        <a:xfrm>
          <a:off x="812289" y="3342337"/>
          <a:ext cx="1491083" cy="1491083"/>
        </a:xfrm>
        <a:prstGeom prst="ellipse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rPr>
            <a:t>기온</a:t>
          </a:r>
        </a:p>
      </dsp:txBody>
      <dsp:txXfrm>
        <a:off x="1030653" y="3560701"/>
        <a:ext cx="1054355" cy="1054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DE0C6-553D-4A0A-8B12-F86555F2F36B}" type="datetimeFigureOut">
              <a:rPr lang="ko-KR" altLang="en-US" smtClean="0"/>
              <a:t>2019-07-22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D48A9-A1D3-4A90-89F6-96CC439DB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52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3670768" y="1062587"/>
            <a:ext cx="4820937" cy="3615703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0" y="5733256"/>
            <a:ext cx="12192000" cy="79208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-4001" y="1816249"/>
            <a:ext cx="12183301" cy="2050132"/>
            <a:chOff x="-7937" y="1719858"/>
            <a:chExt cx="2051720" cy="2050132"/>
          </a:xfrm>
        </p:grpSpPr>
        <p:sp>
          <p:nvSpPr>
            <p:cNvPr id="6" name="Rectangle 5"/>
            <p:cNvSpPr/>
            <p:nvPr/>
          </p:nvSpPr>
          <p:spPr>
            <a:xfrm>
              <a:off x="-7937" y="1719858"/>
              <a:ext cx="2051720" cy="4114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7937" y="2129532"/>
              <a:ext cx="2051720" cy="41143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-7937" y="2539206"/>
              <a:ext cx="2051720" cy="41143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7937" y="2948880"/>
              <a:ext cx="2051720" cy="41143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7937" y="3358555"/>
              <a:ext cx="2051720" cy="4114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Oval 13"/>
          <p:cNvSpPr/>
          <p:nvPr userDrawn="1"/>
        </p:nvSpPr>
        <p:spPr>
          <a:xfrm>
            <a:off x="3465612" y="908720"/>
            <a:ext cx="5231245" cy="3923434"/>
          </a:xfrm>
          <a:prstGeom prst="ellipse">
            <a:avLst/>
          </a:prstGeom>
          <a:noFill/>
          <a:ln>
            <a:solidFill>
              <a:schemeClr val="bg1">
                <a:alpha val="7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3670768" y="2615636"/>
            <a:ext cx="4820937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altLang="ko-KR" dirty="0"/>
              <a:t>POWERPOINT</a:t>
            </a:r>
            <a:endParaRPr lang="ko-KR" alt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3248" y="5871940"/>
            <a:ext cx="7296811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443248" y="6134820"/>
            <a:ext cx="7296811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670767" y="3113487"/>
            <a:ext cx="4820939" cy="432048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40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TEMPLATE</a:t>
            </a:r>
            <a:endParaRPr lang="ko-KR" alt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33" y="2143475"/>
            <a:ext cx="4820939" cy="432048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40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ORANGE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16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929354" y="1"/>
            <a:ext cx="7267423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17109"/>
            <a:ext cx="6480043" cy="216024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1351474" y="1814822"/>
            <a:ext cx="1520169" cy="1140127"/>
          </a:xfrm>
          <a:prstGeom prst="ellipse">
            <a:avLst/>
          </a:prstGeom>
          <a:solidFill>
            <a:schemeClr val="bg2"/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377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4929354" y="1"/>
            <a:ext cx="7267423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  <a:effectLst/>
        </p:spPr>
        <p:txBody>
          <a:bodyPr/>
          <a:lstStyle>
            <a:lvl1pPr marL="0" indent="0" algn="ctr">
              <a:buFontTx/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17109"/>
            <a:ext cx="6480043" cy="216024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pic>
        <p:nvPicPr>
          <p:cNvPr id="8" name="그림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1772816"/>
            <a:ext cx="3230111" cy="4248472"/>
          </a:xfrm>
          <a:prstGeom prst="rect">
            <a:avLst/>
          </a:prstGeom>
        </p:spPr>
      </p:pic>
      <p:sp>
        <p:nvSpPr>
          <p:cNvPr id="10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754592" y="2354213"/>
            <a:ext cx="2269067" cy="273630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034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4653136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7200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55209"/>
            <a:ext cx="6480043" cy="216024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lIns="72000" anchor="ctr"/>
          <a:lstStyle>
            <a:lvl1pPr marL="0" indent="0" algn="l"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1351474" y="2144858"/>
            <a:ext cx="1520169" cy="1140127"/>
          </a:xfrm>
          <a:prstGeom prst="ellipse">
            <a:avLst/>
          </a:prstGeom>
          <a:solidFill>
            <a:schemeClr val="bg2"/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97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4005064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wrap="square" lIns="7200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55209"/>
            <a:ext cx="6480043" cy="216024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</p:spPr>
        <p:txBody>
          <a:bodyPr lIns="72000" anchor="ctr"/>
          <a:lstStyle>
            <a:lvl1pPr marL="0" indent="0" algn="l"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pic>
        <p:nvPicPr>
          <p:cNvPr id="9" name="그림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5" y="2865548"/>
            <a:ext cx="4704521" cy="3083732"/>
          </a:xfrm>
          <a:prstGeom prst="rect">
            <a:avLst/>
          </a:prstGeom>
        </p:spPr>
      </p:pic>
      <p:sp>
        <p:nvSpPr>
          <p:cNvPr id="10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908292" y="2987427"/>
            <a:ext cx="4326744" cy="191191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232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17109"/>
            <a:ext cx="6480043" cy="216024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623393" y="1484785"/>
            <a:ext cx="3344372" cy="2508279"/>
          </a:xfrm>
          <a:prstGeom prst="ellipse">
            <a:avLst/>
          </a:prstGeom>
          <a:solidFill>
            <a:schemeClr val="bg2"/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69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17109"/>
            <a:ext cx="6480043" cy="216024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565481" y="1556792"/>
            <a:ext cx="3590495" cy="3384376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4319802" y="1556792"/>
            <a:ext cx="3590495" cy="3384376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8074125" y="1556792"/>
            <a:ext cx="3590495" cy="3384376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662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17109"/>
            <a:ext cx="6480043" cy="216024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489282" y="2060848"/>
            <a:ext cx="2784309" cy="25922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3280702" y="2060848"/>
            <a:ext cx="2784309" cy="25922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6052311" y="2060848"/>
            <a:ext cx="2784309" cy="25922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45" hasCustomPrompt="1"/>
          </p:nvPr>
        </p:nvSpPr>
        <p:spPr>
          <a:xfrm>
            <a:off x="8831031" y="2060848"/>
            <a:ext cx="2784309" cy="259228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1096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17109"/>
            <a:ext cx="6480043" cy="216024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527382" y="1628800"/>
            <a:ext cx="2552284" cy="2376264"/>
          </a:xfrm>
          <a:custGeom>
            <a:avLst/>
            <a:gdLst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88232 w 2088232"/>
              <a:gd name="connsiteY2" fmla="*/ 2592288 h 2592288"/>
              <a:gd name="connsiteX3" fmla="*/ 0 w 2088232"/>
              <a:gd name="connsiteY3" fmla="*/ 2592288 h 2592288"/>
              <a:gd name="connsiteX4" fmla="*/ 0 w 2088232"/>
              <a:gd name="connsiteY4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1773907 w 2088232"/>
              <a:gd name="connsiteY2" fmla="*/ 2582763 h 2592288"/>
              <a:gd name="connsiteX3" fmla="*/ 0 w 2088232"/>
              <a:gd name="connsiteY3" fmla="*/ 2592288 h 2592288"/>
              <a:gd name="connsiteX4" fmla="*/ 0 w 2088232"/>
              <a:gd name="connsiteY4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1820763 w 2088232"/>
              <a:gd name="connsiteY2" fmla="*/ 2240260 h 2592288"/>
              <a:gd name="connsiteX3" fmla="*/ 177390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77938 w 2088232"/>
              <a:gd name="connsiteY2" fmla="*/ 2116435 h 2592288"/>
              <a:gd name="connsiteX3" fmla="*/ 177390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77938 w 2088232"/>
              <a:gd name="connsiteY2" fmla="*/ 2116435 h 2592288"/>
              <a:gd name="connsiteX3" fmla="*/ 171675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8232" h="2592288">
                <a:moveTo>
                  <a:pt x="0" y="0"/>
                </a:moveTo>
                <a:lnTo>
                  <a:pt x="2088232" y="0"/>
                </a:lnTo>
                <a:cubicBezTo>
                  <a:pt x="2084801" y="705478"/>
                  <a:pt x="2081369" y="1410957"/>
                  <a:pt x="2077938" y="2116435"/>
                </a:cubicBezTo>
                <a:lnTo>
                  <a:pt x="1716757" y="2582763"/>
                </a:lnTo>
                <a:lnTo>
                  <a:pt x="0" y="25922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3386535" y="1628800"/>
            <a:ext cx="2552284" cy="2376264"/>
          </a:xfrm>
          <a:custGeom>
            <a:avLst/>
            <a:gdLst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88232 w 2088232"/>
              <a:gd name="connsiteY2" fmla="*/ 2592288 h 2592288"/>
              <a:gd name="connsiteX3" fmla="*/ 0 w 2088232"/>
              <a:gd name="connsiteY3" fmla="*/ 2592288 h 2592288"/>
              <a:gd name="connsiteX4" fmla="*/ 0 w 2088232"/>
              <a:gd name="connsiteY4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1773907 w 2088232"/>
              <a:gd name="connsiteY2" fmla="*/ 2582763 h 2592288"/>
              <a:gd name="connsiteX3" fmla="*/ 0 w 2088232"/>
              <a:gd name="connsiteY3" fmla="*/ 2592288 h 2592288"/>
              <a:gd name="connsiteX4" fmla="*/ 0 w 2088232"/>
              <a:gd name="connsiteY4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1820763 w 2088232"/>
              <a:gd name="connsiteY2" fmla="*/ 2240260 h 2592288"/>
              <a:gd name="connsiteX3" fmla="*/ 177390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77938 w 2088232"/>
              <a:gd name="connsiteY2" fmla="*/ 2116435 h 2592288"/>
              <a:gd name="connsiteX3" fmla="*/ 177390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77938 w 2088232"/>
              <a:gd name="connsiteY2" fmla="*/ 2116435 h 2592288"/>
              <a:gd name="connsiteX3" fmla="*/ 171675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8232" h="2592288">
                <a:moveTo>
                  <a:pt x="0" y="0"/>
                </a:moveTo>
                <a:lnTo>
                  <a:pt x="2088232" y="0"/>
                </a:lnTo>
                <a:cubicBezTo>
                  <a:pt x="2084801" y="705478"/>
                  <a:pt x="2081369" y="1410957"/>
                  <a:pt x="2077938" y="2116435"/>
                </a:cubicBezTo>
                <a:lnTo>
                  <a:pt x="1716757" y="2582763"/>
                </a:lnTo>
                <a:lnTo>
                  <a:pt x="0" y="25922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6245689" y="1628800"/>
            <a:ext cx="2552284" cy="2376264"/>
          </a:xfrm>
          <a:custGeom>
            <a:avLst/>
            <a:gdLst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88232 w 2088232"/>
              <a:gd name="connsiteY2" fmla="*/ 2592288 h 2592288"/>
              <a:gd name="connsiteX3" fmla="*/ 0 w 2088232"/>
              <a:gd name="connsiteY3" fmla="*/ 2592288 h 2592288"/>
              <a:gd name="connsiteX4" fmla="*/ 0 w 2088232"/>
              <a:gd name="connsiteY4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1773907 w 2088232"/>
              <a:gd name="connsiteY2" fmla="*/ 2582763 h 2592288"/>
              <a:gd name="connsiteX3" fmla="*/ 0 w 2088232"/>
              <a:gd name="connsiteY3" fmla="*/ 2592288 h 2592288"/>
              <a:gd name="connsiteX4" fmla="*/ 0 w 2088232"/>
              <a:gd name="connsiteY4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1820763 w 2088232"/>
              <a:gd name="connsiteY2" fmla="*/ 2240260 h 2592288"/>
              <a:gd name="connsiteX3" fmla="*/ 177390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77938 w 2088232"/>
              <a:gd name="connsiteY2" fmla="*/ 2116435 h 2592288"/>
              <a:gd name="connsiteX3" fmla="*/ 177390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77938 w 2088232"/>
              <a:gd name="connsiteY2" fmla="*/ 2116435 h 2592288"/>
              <a:gd name="connsiteX3" fmla="*/ 171675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8232" h="2592288">
                <a:moveTo>
                  <a:pt x="0" y="0"/>
                </a:moveTo>
                <a:lnTo>
                  <a:pt x="2088232" y="0"/>
                </a:lnTo>
                <a:cubicBezTo>
                  <a:pt x="2084801" y="705478"/>
                  <a:pt x="2081369" y="1410957"/>
                  <a:pt x="2077938" y="2116435"/>
                </a:cubicBezTo>
                <a:lnTo>
                  <a:pt x="1716757" y="2582763"/>
                </a:lnTo>
                <a:lnTo>
                  <a:pt x="0" y="25922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45" hasCustomPrompt="1"/>
          </p:nvPr>
        </p:nvSpPr>
        <p:spPr>
          <a:xfrm>
            <a:off x="9104842" y="1628800"/>
            <a:ext cx="2552284" cy="2376264"/>
          </a:xfrm>
          <a:custGeom>
            <a:avLst/>
            <a:gdLst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88232 w 2088232"/>
              <a:gd name="connsiteY2" fmla="*/ 2592288 h 2592288"/>
              <a:gd name="connsiteX3" fmla="*/ 0 w 2088232"/>
              <a:gd name="connsiteY3" fmla="*/ 2592288 h 2592288"/>
              <a:gd name="connsiteX4" fmla="*/ 0 w 2088232"/>
              <a:gd name="connsiteY4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1773907 w 2088232"/>
              <a:gd name="connsiteY2" fmla="*/ 2582763 h 2592288"/>
              <a:gd name="connsiteX3" fmla="*/ 0 w 2088232"/>
              <a:gd name="connsiteY3" fmla="*/ 2592288 h 2592288"/>
              <a:gd name="connsiteX4" fmla="*/ 0 w 2088232"/>
              <a:gd name="connsiteY4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1820763 w 2088232"/>
              <a:gd name="connsiteY2" fmla="*/ 2240260 h 2592288"/>
              <a:gd name="connsiteX3" fmla="*/ 177390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77938 w 2088232"/>
              <a:gd name="connsiteY2" fmla="*/ 2116435 h 2592288"/>
              <a:gd name="connsiteX3" fmla="*/ 177390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  <a:gd name="connsiteX0" fmla="*/ 0 w 2088232"/>
              <a:gd name="connsiteY0" fmla="*/ 0 h 2592288"/>
              <a:gd name="connsiteX1" fmla="*/ 2088232 w 2088232"/>
              <a:gd name="connsiteY1" fmla="*/ 0 h 2592288"/>
              <a:gd name="connsiteX2" fmla="*/ 2077938 w 2088232"/>
              <a:gd name="connsiteY2" fmla="*/ 2116435 h 2592288"/>
              <a:gd name="connsiteX3" fmla="*/ 1716757 w 2088232"/>
              <a:gd name="connsiteY3" fmla="*/ 2582763 h 2592288"/>
              <a:gd name="connsiteX4" fmla="*/ 0 w 2088232"/>
              <a:gd name="connsiteY4" fmla="*/ 2592288 h 2592288"/>
              <a:gd name="connsiteX5" fmla="*/ 0 w 2088232"/>
              <a:gd name="connsiteY5" fmla="*/ 0 h 25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8232" h="2592288">
                <a:moveTo>
                  <a:pt x="0" y="0"/>
                </a:moveTo>
                <a:lnTo>
                  <a:pt x="2088232" y="0"/>
                </a:lnTo>
                <a:cubicBezTo>
                  <a:pt x="2084801" y="705478"/>
                  <a:pt x="2081369" y="1410957"/>
                  <a:pt x="2077938" y="2116435"/>
                </a:cubicBezTo>
                <a:lnTo>
                  <a:pt x="1716757" y="2582763"/>
                </a:lnTo>
                <a:lnTo>
                  <a:pt x="0" y="2592288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527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07968" y="0"/>
            <a:ext cx="6384032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  <a:gd name="connsiteX0" fmla="*/ 3473069 w 5344666"/>
              <a:gd name="connsiteY0" fmla="*/ 9525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3473069 w 5344666"/>
              <a:gd name="connsiteY4" fmla="*/ 9525 h 6858000"/>
              <a:gd name="connsiteX0" fmla="*/ 3462437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3462437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3462437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3462437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17109"/>
            <a:ext cx="6480043" cy="216024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5327915" y="1484784"/>
            <a:ext cx="6432715" cy="48774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328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6479291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576064" y="917109"/>
            <a:ext cx="6480043" cy="216024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578181" y="1412776"/>
            <a:ext cx="8064896" cy="237626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597992" y="3899148"/>
            <a:ext cx="8064896" cy="237626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46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 rot="5400000">
            <a:off x="4910739" y="-151273"/>
            <a:ext cx="2351560" cy="2648751"/>
            <a:chOff x="-7937" y="1719858"/>
            <a:chExt cx="2051720" cy="2050132"/>
          </a:xfrm>
        </p:grpSpPr>
        <p:sp>
          <p:nvSpPr>
            <p:cNvPr id="8" name="Rectangle 7"/>
            <p:cNvSpPr/>
            <p:nvPr/>
          </p:nvSpPr>
          <p:spPr>
            <a:xfrm>
              <a:off x="-7937" y="1719858"/>
              <a:ext cx="2051720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7937" y="2129532"/>
              <a:ext cx="2051720" cy="411435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7937" y="2539206"/>
              <a:ext cx="2051720" cy="411435"/>
            </a:xfrm>
            <a:prstGeom prst="rect">
              <a:avLst/>
            </a:prstGeom>
            <a:solidFill>
              <a:srgbClr val="DC7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7937" y="2948880"/>
              <a:ext cx="2051720" cy="411435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7937" y="3358555"/>
              <a:ext cx="2051720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5400000">
            <a:off x="4909833" y="4365290"/>
            <a:ext cx="2361083" cy="2648751"/>
            <a:chOff x="-7937" y="1719858"/>
            <a:chExt cx="2051720" cy="2050132"/>
          </a:xfrm>
        </p:grpSpPr>
        <p:sp>
          <p:nvSpPr>
            <p:cNvPr id="14" name="Rectangle 13"/>
            <p:cNvSpPr/>
            <p:nvPr/>
          </p:nvSpPr>
          <p:spPr>
            <a:xfrm>
              <a:off x="-7937" y="1719858"/>
              <a:ext cx="2051720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7937" y="2129532"/>
              <a:ext cx="2051720" cy="411435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7937" y="2539206"/>
              <a:ext cx="2051720" cy="411435"/>
            </a:xfrm>
            <a:prstGeom prst="rect">
              <a:avLst/>
            </a:prstGeom>
            <a:solidFill>
              <a:srgbClr val="DC7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-7937" y="2948880"/>
              <a:ext cx="2051720" cy="411435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7937" y="3358555"/>
              <a:ext cx="2051720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2806238" y="3190606"/>
            <a:ext cx="6553692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altLang="ko-KR" dirty="0"/>
              <a:t>POWERPOINT</a:t>
            </a:r>
            <a:endParaRPr lang="ko-KR" alt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806238" y="3688457"/>
            <a:ext cx="6553693" cy="432048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40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TEMPLATE</a:t>
            </a:r>
            <a:endParaRPr lang="ko-KR" alt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18504" y="2718445"/>
            <a:ext cx="6553693" cy="432048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40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ORANGE</a:t>
            </a:r>
            <a:endParaRPr lang="ko-KR" alt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824192" y="6215014"/>
            <a:ext cx="4367808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824192" y="6477894"/>
            <a:ext cx="4367808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416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278204" y="265981"/>
            <a:ext cx="11616537" cy="661764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ctr">
              <a:lnSpc>
                <a:spcPts val="3200"/>
              </a:lnSpc>
              <a:defRPr sz="3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10959" y="937296"/>
            <a:ext cx="6144683" cy="45719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7449" y="1062261"/>
            <a:ext cx="11617291" cy="238336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0" y="1825403"/>
            <a:ext cx="3695733" cy="222272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695733" y="1825774"/>
            <a:ext cx="2400267" cy="2222351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0" y="4048126"/>
            <a:ext cx="3695733" cy="223224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695733" y="4048126"/>
            <a:ext cx="2400267" cy="2225401"/>
          </a:xfrm>
          <a:prstGeom prst="rect">
            <a:avLst/>
          </a:prstGeom>
          <a:solidFill>
            <a:srgbClr val="F29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6096000" y="1825774"/>
            <a:ext cx="3695733" cy="221776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791733" y="1826145"/>
            <a:ext cx="2400267" cy="2222351"/>
          </a:xfrm>
          <a:prstGeom prst="rect">
            <a:avLst/>
          </a:prstGeom>
          <a:solidFill>
            <a:srgbClr val="E1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45" hasCustomPrompt="1"/>
          </p:nvPr>
        </p:nvSpPr>
        <p:spPr>
          <a:xfrm>
            <a:off x="6096000" y="4038666"/>
            <a:ext cx="3695733" cy="223711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791733" y="4038601"/>
            <a:ext cx="2400267" cy="2244823"/>
          </a:xfrm>
          <a:prstGeom prst="rect">
            <a:avLst/>
          </a:prstGeom>
          <a:solidFill>
            <a:srgbClr val="FD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68993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5903" y="2825884"/>
            <a:ext cx="2841431" cy="1190913"/>
            <a:chOff x="-7937" y="1719859"/>
            <a:chExt cx="2051720" cy="2050132"/>
          </a:xfrm>
        </p:grpSpPr>
        <p:sp>
          <p:nvSpPr>
            <p:cNvPr id="9" name="Rectangle 8"/>
            <p:cNvSpPr/>
            <p:nvPr/>
          </p:nvSpPr>
          <p:spPr>
            <a:xfrm>
              <a:off x="-7937" y="1719859"/>
              <a:ext cx="1486331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7936" y="2129531"/>
              <a:ext cx="1800459" cy="411437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7937" y="2539206"/>
              <a:ext cx="2051720" cy="411435"/>
            </a:xfrm>
            <a:prstGeom prst="rect">
              <a:avLst/>
            </a:prstGeom>
            <a:solidFill>
              <a:srgbClr val="DC7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7936" y="2948882"/>
              <a:ext cx="1800459" cy="411437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7937" y="3358556"/>
              <a:ext cx="1486331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3314647" y="3030446"/>
            <a:ext cx="5568620" cy="539520"/>
          </a:xfrm>
          <a:prstGeom prst="rect">
            <a:avLst/>
          </a:prstGeom>
        </p:spPr>
        <p:txBody>
          <a:bodyPr anchor="ctr"/>
          <a:lstStyle>
            <a:lvl1pPr algn="ctr">
              <a:defRPr sz="3600" b="1">
                <a:solidFill>
                  <a:srgbClr val="DC7532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11692" y="3594282"/>
            <a:ext cx="5596153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1" baseline="0">
                <a:solidFill>
                  <a:srgbClr val="DC7532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Add Text Here</a:t>
            </a:r>
            <a:endParaRPr lang="ko-KR" altLang="en-US" dirty="0"/>
          </a:p>
        </p:txBody>
      </p:sp>
      <p:grpSp>
        <p:nvGrpSpPr>
          <p:cNvPr id="16" name="Group 15"/>
          <p:cNvGrpSpPr/>
          <p:nvPr userDrawn="1"/>
        </p:nvGrpSpPr>
        <p:grpSpPr>
          <a:xfrm rot="10800000">
            <a:off x="9344497" y="2824368"/>
            <a:ext cx="2841431" cy="1190913"/>
            <a:chOff x="-7937" y="1719859"/>
            <a:chExt cx="2051720" cy="2050132"/>
          </a:xfrm>
        </p:grpSpPr>
        <p:sp>
          <p:nvSpPr>
            <p:cNvPr id="17" name="Rectangle 16"/>
            <p:cNvSpPr/>
            <p:nvPr/>
          </p:nvSpPr>
          <p:spPr>
            <a:xfrm>
              <a:off x="-7937" y="1719859"/>
              <a:ext cx="1486331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7936" y="2129531"/>
              <a:ext cx="1800459" cy="411437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-7937" y="2539206"/>
              <a:ext cx="2051720" cy="411435"/>
            </a:xfrm>
            <a:prstGeom prst="rect">
              <a:avLst/>
            </a:prstGeom>
            <a:solidFill>
              <a:srgbClr val="DC7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-7936" y="2948882"/>
              <a:ext cx="1800459" cy="411437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-7937" y="3358556"/>
              <a:ext cx="1486331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93376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27381" y="1056232"/>
            <a:ext cx="3168352" cy="5211218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7727429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27381" y="1008608"/>
            <a:ext cx="3168352" cy="75503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214926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278204" y="265981"/>
            <a:ext cx="11616537" cy="661764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ctr">
              <a:lnSpc>
                <a:spcPts val="3200"/>
              </a:lnSpc>
              <a:defRPr sz="3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 flipV="1">
            <a:off x="3010959" y="937296"/>
            <a:ext cx="6144683" cy="45719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7449" y="1062261"/>
            <a:ext cx="11617291" cy="238336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0" y="1825403"/>
            <a:ext cx="3695733" cy="222272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695733" y="1825774"/>
            <a:ext cx="2400267" cy="2222351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0" y="4048126"/>
            <a:ext cx="3695733" cy="223224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695733" y="4048126"/>
            <a:ext cx="2400267" cy="2225401"/>
          </a:xfrm>
          <a:prstGeom prst="rect">
            <a:avLst/>
          </a:prstGeom>
          <a:solidFill>
            <a:srgbClr val="F29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44" hasCustomPrompt="1"/>
          </p:nvPr>
        </p:nvSpPr>
        <p:spPr>
          <a:xfrm>
            <a:off x="6096000" y="1825774"/>
            <a:ext cx="3695733" cy="221776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9791733" y="1826145"/>
            <a:ext cx="2400267" cy="2222351"/>
          </a:xfrm>
          <a:prstGeom prst="rect">
            <a:avLst/>
          </a:prstGeom>
          <a:solidFill>
            <a:srgbClr val="E1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45" hasCustomPrompt="1"/>
          </p:nvPr>
        </p:nvSpPr>
        <p:spPr>
          <a:xfrm>
            <a:off x="6096000" y="4038666"/>
            <a:ext cx="3695733" cy="2237118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791733" y="4038601"/>
            <a:ext cx="2400267" cy="2244823"/>
          </a:xfrm>
          <a:prstGeom prst="rect">
            <a:avLst/>
          </a:prstGeom>
          <a:solidFill>
            <a:srgbClr val="FD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3566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3670768" y="1618507"/>
            <a:ext cx="4820937" cy="3615703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-4001" y="2372169"/>
            <a:ext cx="12183301" cy="2050132"/>
            <a:chOff x="-7937" y="1719858"/>
            <a:chExt cx="2051720" cy="2050132"/>
          </a:xfrm>
        </p:grpSpPr>
        <p:sp>
          <p:nvSpPr>
            <p:cNvPr id="6" name="Rectangle 5"/>
            <p:cNvSpPr/>
            <p:nvPr/>
          </p:nvSpPr>
          <p:spPr>
            <a:xfrm>
              <a:off x="-7937" y="1719858"/>
              <a:ext cx="2051720" cy="4114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-7937" y="2129532"/>
              <a:ext cx="2051720" cy="41143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-7937" y="2539206"/>
              <a:ext cx="2051720" cy="411435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7937" y="2948880"/>
              <a:ext cx="2051720" cy="41143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7937" y="3358555"/>
              <a:ext cx="2051720" cy="41143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4" name="Oval 13"/>
          <p:cNvSpPr/>
          <p:nvPr userDrawn="1"/>
        </p:nvSpPr>
        <p:spPr>
          <a:xfrm>
            <a:off x="3465612" y="1464640"/>
            <a:ext cx="5231245" cy="3923434"/>
          </a:xfrm>
          <a:prstGeom prst="ellipse">
            <a:avLst/>
          </a:prstGeom>
          <a:noFill/>
          <a:ln>
            <a:solidFill>
              <a:schemeClr val="bg1">
                <a:alpha val="79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3670768" y="2847689"/>
            <a:ext cx="4820937" cy="645296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54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670767" y="3585593"/>
            <a:ext cx="4820939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rgbClr val="DC7532"/>
                </a:solidFill>
              </a:defRPr>
            </a:lvl1pPr>
          </a:lstStyle>
          <a:p>
            <a:pPr lvl="0"/>
            <a:r>
              <a:rPr lang="en-US" altLang="ko-KR" dirty="0"/>
              <a:t>Add Text</a:t>
            </a:r>
            <a:endParaRPr lang="ko-KR" alt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70767" y="3848472"/>
            <a:ext cx="4820939" cy="433958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rgbClr val="DC7532"/>
                </a:solidFill>
              </a:defRPr>
            </a:lvl1pPr>
          </a:lstStyle>
          <a:p>
            <a:pPr lvl="0"/>
            <a:r>
              <a:rPr lang="en-US" altLang="ko-KR" dirty="0"/>
              <a:t>This text can be replaced with</a:t>
            </a:r>
          </a:p>
          <a:p>
            <a:pPr lvl="0"/>
            <a:r>
              <a:rPr lang="en-US" altLang="ko-KR" dirty="0"/>
              <a:t>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790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 rot="5400000">
            <a:off x="4910739" y="-151273"/>
            <a:ext cx="2351560" cy="2648751"/>
            <a:chOff x="-7937" y="1719858"/>
            <a:chExt cx="2051720" cy="2050132"/>
          </a:xfrm>
        </p:grpSpPr>
        <p:sp>
          <p:nvSpPr>
            <p:cNvPr id="8" name="Rectangle 7"/>
            <p:cNvSpPr/>
            <p:nvPr/>
          </p:nvSpPr>
          <p:spPr>
            <a:xfrm>
              <a:off x="-7937" y="1719858"/>
              <a:ext cx="2051720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-7937" y="2129532"/>
              <a:ext cx="2051720" cy="411435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7937" y="2539206"/>
              <a:ext cx="2051720" cy="411435"/>
            </a:xfrm>
            <a:prstGeom prst="rect">
              <a:avLst/>
            </a:prstGeom>
            <a:solidFill>
              <a:srgbClr val="DC7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7937" y="2948880"/>
              <a:ext cx="2051720" cy="411435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7937" y="3358555"/>
              <a:ext cx="2051720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5400000">
            <a:off x="4909833" y="4365290"/>
            <a:ext cx="2361083" cy="2648751"/>
            <a:chOff x="-7937" y="1719858"/>
            <a:chExt cx="2051720" cy="2050132"/>
          </a:xfrm>
        </p:grpSpPr>
        <p:sp>
          <p:nvSpPr>
            <p:cNvPr id="14" name="Rectangle 13"/>
            <p:cNvSpPr/>
            <p:nvPr/>
          </p:nvSpPr>
          <p:spPr>
            <a:xfrm>
              <a:off x="-7937" y="1719858"/>
              <a:ext cx="2051720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-7937" y="2129532"/>
              <a:ext cx="2051720" cy="411435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-7937" y="2539206"/>
              <a:ext cx="2051720" cy="411435"/>
            </a:xfrm>
            <a:prstGeom prst="rect">
              <a:avLst/>
            </a:prstGeom>
            <a:solidFill>
              <a:srgbClr val="DC7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-7937" y="2948880"/>
              <a:ext cx="2051720" cy="411435"/>
            </a:xfrm>
            <a:prstGeom prst="rect">
              <a:avLst/>
            </a:prstGeom>
            <a:solidFill>
              <a:srgbClr val="E18B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-7937" y="3358555"/>
              <a:ext cx="2051720" cy="411435"/>
            </a:xfrm>
            <a:prstGeom prst="rect">
              <a:avLst/>
            </a:prstGeom>
            <a:solidFill>
              <a:srgbClr val="F29C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2806238" y="3453383"/>
            <a:ext cx="6553692" cy="294914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16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altLang="ko-KR" dirty="0"/>
              <a:t>Add Text</a:t>
            </a:r>
            <a:endParaRPr lang="ko-KR" alt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806238" y="3796667"/>
            <a:ext cx="6553693" cy="276213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18504" y="2852936"/>
            <a:ext cx="6553693" cy="432048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4800" b="1" baseline="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9666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278204" y="265981"/>
            <a:ext cx="11616537" cy="661764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ctr">
              <a:lnSpc>
                <a:spcPts val="3200"/>
              </a:lnSpc>
              <a:defRPr sz="3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 flipV="1">
            <a:off x="3010959" y="937296"/>
            <a:ext cx="6144683" cy="45719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7449" y="1062261"/>
            <a:ext cx="11617291" cy="238336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13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7727429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63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27381" y="1056232"/>
            <a:ext cx="3168352" cy="5211218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576816" y="332656"/>
            <a:ext cx="7727429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527381" y="1008608"/>
            <a:ext cx="3168352" cy="75503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373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t_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240104" y="332656"/>
            <a:ext cx="3315897" cy="1080120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>
              <a:lnSpc>
                <a:spcPts val="3200"/>
              </a:lnSpc>
              <a:defRPr sz="3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39349" y="247650"/>
            <a:ext cx="3316651" cy="104775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58485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278204" y="265981"/>
            <a:ext cx="11616537" cy="661764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ctr">
              <a:lnSpc>
                <a:spcPts val="3200"/>
              </a:lnSpc>
              <a:defRPr sz="3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 flipV="1">
            <a:off x="3010959" y="937296"/>
            <a:ext cx="6144683" cy="45719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277449" y="1062261"/>
            <a:ext cx="11617291" cy="238336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77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4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8" r:id="rId3"/>
    <p:sldLayoutId id="2147483669" r:id="rId4"/>
    <p:sldLayoutId id="2147483676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1390059" y="6433592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400" smtClean="0">
                <a:solidFill>
                  <a:schemeClr val="bg1">
                    <a:lumMod val="65000"/>
                  </a:schemeClr>
                </a:solidFill>
              </a:rPr>
              <a:pPr algn="ctr"/>
              <a:t>‹#›</a:t>
            </a:fld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16631" y="6411508"/>
            <a:ext cx="1360714" cy="344718"/>
            <a:chOff x="387473" y="6421033"/>
            <a:chExt cx="1020535" cy="344718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530027" y="6488752"/>
              <a:ext cx="8779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Company</a:t>
              </a:r>
              <a:r>
                <a:rPr lang="en-US" altLang="ko-KR" sz="1200" baseline="0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65000"/>
                    </a:schemeClr>
                  </a:solidFill>
                </a:rPr>
                <a:t>LOGO</a:t>
              </a:r>
              <a:endParaRPr lang="ko-KR" alt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3" name="Group 12"/>
            <p:cNvGrpSpPr/>
            <p:nvPr userDrawn="1"/>
          </p:nvGrpSpPr>
          <p:grpSpPr>
            <a:xfrm rot="21128262">
              <a:off x="387473" y="6421033"/>
              <a:ext cx="287840" cy="311637"/>
              <a:chOff x="1619679" y="2852941"/>
              <a:chExt cx="1027155" cy="1112072"/>
            </a:xfrm>
          </p:grpSpPr>
          <p:sp>
            <p:nvSpPr>
              <p:cNvPr id="9" name="Oval 8"/>
              <p:cNvSpPr/>
              <p:nvPr userDrawn="1"/>
            </p:nvSpPr>
            <p:spPr>
              <a:xfrm>
                <a:off x="1619679" y="2852941"/>
                <a:ext cx="1005552" cy="1112072"/>
              </a:xfrm>
              <a:custGeom>
                <a:avLst/>
                <a:gdLst/>
                <a:ahLst/>
                <a:cxnLst/>
                <a:rect l="l" t="t" r="r" b="b"/>
                <a:pathLst>
                  <a:path w="1005551" h="1112072">
                    <a:moveTo>
                      <a:pt x="648072" y="0"/>
                    </a:moveTo>
                    <a:cubicBezTo>
                      <a:pt x="780316" y="0"/>
                      <a:pt x="903309" y="39610"/>
                      <a:pt x="1005551" y="108040"/>
                    </a:cubicBezTo>
                    <a:cubicBezTo>
                      <a:pt x="967119" y="100954"/>
                      <a:pt x="927551" y="97743"/>
                      <a:pt x="887233" y="97743"/>
                    </a:cubicBezTo>
                    <a:cubicBezTo>
                      <a:pt x="476766" y="97743"/>
                      <a:pt x="144016" y="430493"/>
                      <a:pt x="144016" y="840960"/>
                    </a:cubicBezTo>
                    <a:cubicBezTo>
                      <a:pt x="144016" y="936857"/>
                      <a:pt x="162178" y="1028512"/>
                      <a:pt x="196778" y="1112072"/>
                    </a:cubicBezTo>
                    <a:cubicBezTo>
                      <a:pt x="75185" y="994903"/>
                      <a:pt x="0" y="830268"/>
                      <a:pt x="0" y="648072"/>
                    </a:cubicBezTo>
                    <a:cubicBezTo>
                      <a:pt x="0" y="290152"/>
                      <a:pt x="290152" y="0"/>
                      <a:pt x="648072" y="0"/>
                    </a:cubicBezTo>
                    <a:close/>
                  </a:path>
                </a:pathLst>
              </a:custGeom>
              <a:solidFill>
                <a:srgbClr val="DC75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" name="Oval 8"/>
              <p:cNvSpPr/>
              <p:nvPr userDrawn="1"/>
            </p:nvSpPr>
            <p:spPr>
              <a:xfrm>
                <a:off x="1863131" y="3066333"/>
                <a:ext cx="783703" cy="866723"/>
              </a:xfrm>
              <a:custGeom>
                <a:avLst/>
                <a:gdLst/>
                <a:ahLst/>
                <a:cxnLst/>
                <a:rect l="l" t="t" r="r" b="b"/>
                <a:pathLst>
                  <a:path w="1005551" h="1112072">
                    <a:moveTo>
                      <a:pt x="648072" y="0"/>
                    </a:moveTo>
                    <a:cubicBezTo>
                      <a:pt x="780316" y="0"/>
                      <a:pt x="903309" y="39610"/>
                      <a:pt x="1005551" y="108040"/>
                    </a:cubicBezTo>
                    <a:cubicBezTo>
                      <a:pt x="967119" y="100954"/>
                      <a:pt x="927551" y="97743"/>
                      <a:pt x="887233" y="97743"/>
                    </a:cubicBezTo>
                    <a:cubicBezTo>
                      <a:pt x="476766" y="97743"/>
                      <a:pt x="144016" y="430493"/>
                      <a:pt x="144016" y="840960"/>
                    </a:cubicBezTo>
                    <a:cubicBezTo>
                      <a:pt x="144016" y="936857"/>
                      <a:pt x="162178" y="1028512"/>
                      <a:pt x="196778" y="1112072"/>
                    </a:cubicBezTo>
                    <a:cubicBezTo>
                      <a:pt x="75185" y="994903"/>
                      <a:pt x="0" y="830268"/>
                      <a:pt x="0" y="648072"/>
                    </a:cubicBezTo>
                    <a:cubicBezTo>
                      <a:pt x="0" y="290152"/>
                      <a:pt x="290152" y="0"/>
                      <a:pt x="648072" y="0"/>
                    </a:cubicBezTo>
                    <a:close/>
                  </a:path>
                </a:pathLst>
              </a:custGeom>
              <a:solidFill>
                <a:srgbClr val="DC75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2" name="Oval 8"/>
              <p:cNvSpPr/>
              <p:nvPr userDrawn="1"/>
            </p:nvSpPr>
            <p:spPr>
              <a:xfrm>
                <a:off x="2085727" y="3285064"/>
                <a:ext cx="460524" cy="509309"/>
              </a:xfrm>
              <a:custGeom>
                <a:avLst/>
                <a:gdLst/>
                <a:ahLst/>
                <a:cxnLst/>
                <a:rect l="l" t="t" r="r" b="b"/>
                <a:pathLst>
                  <a:path w="1005551" h="1112072">
                    <a:moveTo>
                      <a:pt x="648072" y="0"/>
                    </a:moveTo>
                    <a:cubicBezTo>
                      <a:pt x="780316" y="0"/>
                      <a:pt x="903309" y="39610"/>
                      <a:pt x="1005551" y="108040"/>
                    </a:cubicBezTo>
                    <a:cubicBezTo>
                      <a:pt x="967119" y="100954"/>
                      <a:pt x="927551" y="97743"/>
                      <a:pt x="887233" y="97743"/>
                    </a:cubicBezTo>
                    <a:cubicBezTo>
                      <a:pt x="476766" y="97743"/>
                      <a:pt x="144016" y="430493"/>
                      <a:pt x="144016" y="840960"/>
                    </a:cubicBezTo>
                    <a:cubicBezTo>
                      <a:pt x="144016" y="936857"/>
                      <a:pt x="162178" y="1028512"/>
                      <a:pt x="196778" y="1112072"/>
                    </a:cubicBezTo>
                    <a:cubicBezTo>
                      <a:pt x="75185" y="994903"/>
                      <a:pt x="0" y="830268"/>
                      <a:pt x="0" y="648072"/>
                    </a:cubicBezTo>
                    <a:cubicBezTo>
                      <a:pt x="0" y="290152"/>
                      <a:pt x="290152" y="0"/>
                      <a:pt x="648072" y="0"/>
                    </a:cubicBezTo>
                    <a:close/>
                  </a:path>
                </a:pathLst>
              </a:custGeom>
              <a:solidFill>
                <a:srgbClr val="DC75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9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3" r:id="rId4"/>
    <p:sldLayoutId id="2147483652" r:id="rId5"/>
    <p:sldLayoutId id="2147483655" r:id="rId6"/>
    <p:sldLayoutId id="2147483654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4" r:id="rId13"/>
    <p:sldLayoutId id="2147483661" r:id="rId14"/>
    <p:sldLayoutId id="2147483662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63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  <p:sldLayoutId id="214748367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witch.tv/" TargetMode="External"/><Relationship Id="rId3" Type="http://schemas.openxmlformats.org/officeDocument/2006/relationships/hyperlink" Target="https://www.yna.co.kr/view/AKR20190404125552062?input=1195m" TargetMode="External"/><Relationship Id="rId7" Type="http://schemas.openxmlformats.org/officeDocument/2006/relationships/hyperlink" Target="http://www.youtube.com/" TargetMode="External"/><Relationship Id="rId2" Type="http://schemas.openxmlformats.org/officeDocument/2006/relationships/hyperlink" Target="http://www.ohmynews.com/NWS_Web/View/at_pg_w.aspx?CNTN_CD=A0002525600&amp;CMPT_CD=P0010&amp;utm_source=naver&amp;utm_medium=newsearch&amp;utm_campaign=naver_new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nfa.go.kr/nfa/" TargetMode="External"/><Relationship Id="rId5" Type="http://schemas.openxmlformats.org/officeDocument/2006/relationships/hyperlink" Target="http://forestfire.nifos.go.kr/main.action" TargetMode="External"/><Relationship Id="rId4" Type="http://schemas.openxmlformats.org/officeDocument/2006/relationships/hyperlink" Target="http://www.ichannela.com/news/main/news_detailPage.do?publishId=000000141786" TargetMode="External"/><Relationship Id="rId9" Type="http://schemas.openxmlformats.org/officeDocument/2006/relationships/hyperlink" Target="http://www.afreecatv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277076" y="1772816"/>
            <a:ext cx="3615703" cy="2160240"/>
          </a:xfrm>
        </p:spPr>
        <p:txBody>
          <a:bodyPr/>
          <a:lstStyle/>
          <a:p>
            <a:r>
              <a:rPr lang="ko-KR" altLang="en-US" sz="28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</a:t>
            </a:r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분석을 통한 산불발생 예측</a:t>
            </a:r>
            <a:endParaRPr lang="en-US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데융스</a:t>
            </a:r>
            <a:endParaRPr lang="en-US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80576" y="5774114"/>
            <a:ext cx="321568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50" b="1" dirty="0">
                <a:solidFill>
                  <a:srgbClr val="98480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조민섭</a:t>
            </a:r>
            <a:endParaRPr lang="en-US" altLang="ko-KR" sz="1450" b="1" dirty="0">
              <a:solidFill>
                <a:srgbClr val="984807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1450" b="1" dirty="0" err="1">
                <a:solidFill>
                  <a:srgbClr val="98480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박주혁</a:t>
            </a:r>
            <a:endParaRPr lang="en-US" altLang="ko-KR" sz="1450" b="1" dirty="0">
              <a:solidFill>
                <a:srgbClr val="984807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sz="1450" b="1" dirty="0" err="1">
                <a:solidFill>
                  <a:srgbClr val="984807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조형래</a:t>
            </a:r>
            <a:endParaRPr lang="en-US" altLang="ko-KR" sz="1450" b="1" dirty="0">
              <a:solidFill>
                <a:srgbClr val="984807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1450" b="1" dirty="0">
              <a:solidFill>
                <a:srgbClr val="984807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강수량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분석 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3655066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24592" y="2219977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6747" y="5566128"/>
            <a:ext cx="11557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 -&gt; auto </a:t>
            </a:r>
            <a:r>
              <a:rPr lang="en-US" altLang="ko-KR" sz="20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arima</a:t>
            </a:r>
            <a:r>
              <a:rPr lang="ko-KR" altLang="en-US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를 통한 해석</a:t>
            </a:r>
            <a:endParaRPr lang="en-US" altLang="ko-KR" sz="2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53C1628-BF45-4A60-9000-C51677465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3" y="1822267"/>
            <a:ext cx="6126633" cy="3674802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0664E5BA-B8D6-4026-BA09-F7504A67E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60" y="1820515"/>
            <a:ext cx="6069940" cy="367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8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기온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분석 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3655066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24592" y="2219977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B6B18B-27A6-4738-8E87-5A10347B8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22267"/>
            <a:ext cx="6122060" cy="3674802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D991301B-4091-4735-B5DF-CD301C48A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61" y="1822267"/>
            <a:ext cx="6069940" cy="36748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2891" y="5843127"/>
            <a:ext cx="11557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백색잡음</a:t>
            </a:r>
            <a:endParaRPr lang="en-US" altLang="ko-KR" sz="2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994092" y="5361535"/>
            <a:ext cx="389940" cy="299713"/>
          </a:xfrm>
          <a:prstGeom prst="rightArrow">
            <a:avLst/>
          </a:prstGeom>
          <a:solidFill>
            <a:srgbClr val="E1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720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기온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분석 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3655066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24592" y="2219977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7DCD36A-A999-4512-93B0-368088287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" y="1822267"/>
            <a:ext cx="6104484" cy="3674802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FD13432F-C0F0-4B57-8921-14E9A751E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26" y="1822267"/>
            <a:ext cx="6088476" cy="37438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6747" y="5566128"/>
            <a:ext cx="11557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 -&gt; auto </a:t>
            </a:r>
            <a:r>
              <a:rPr lang="en-US" altLang="ko-KR" sz="20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arima</a:t>
            </a:r>
            <a:r>
              <a:rPr lang="ko-KR" altLang="en-US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를 통한 해석</a:t>
            </a:r>
            <a:endParaRPr lang="en-US" altLang="ko-KR" sz="2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32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습도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분석 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3655066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24592" y="2219977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F9A67BF-C8A4-48DA-ABC0-C5A0C21A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7768"/>
            <a:ext cx="6103526" cy="36793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CCE3A4-2F24-4D72-A20B-C12EEC5A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7768"/>
            <a:ext cx="6096000" cy="36793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2891" y="5843127"/>
            <a:ext cx="11557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백색잡음</a:t>
            </a:r>
            <a:endParaRPr lang="en-US" altLang="ko-KR" sz="2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994092" y="5361535"/>
            <a:ext cx="389940" cy="299713"/>
          </a:xfrm>
          <a:prstGeom prst="rightArrow">
            <a:avLst/>
          </a:prstGeom>
          <a:solidFill>
            <a:srgbClr val="E1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935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습도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분석 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3655066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24592" y="2219977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07E8253D-CF02-42BA-A7D0-720BAD180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17768"/>
            <a:ext cx="6095998" cy="36793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0097658-CAF5-45C4-843A-3DA71010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987" y="1817768"/>
            <a:ext cx="6086087" cy="37483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6747" y="5566128"/>
            <a:ext cx="11557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 -&gt; auto </a:t>
            </a:r>
            <a:r>
              <a:rPr lang="en-US" altLang="ko-KR" sz="20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arima</a:t>
            </a:r>
            <a:r>
              <a:rPr lang="ko-KR" altLang="en-US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를 통한 해석</a:t>
            </a:r>
            <a:endParaRPr lang="en-US" altLang="ko-KR" sz="2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470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지면온도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분석 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3655066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24592" y="2219977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B278D1-3F5F-4932-ABC8-360DA062E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" y="1817768"/>
            <a:ext cx="6104304" cy="3679301"/>
          </a:xfrm>
          <a:prstGeom prst="rect">
            <a:avLst/>
          </a:prstGeom>
        </p:spPr>
      </p:pic>
      <p:pic>
        <p:nvPicPr>
          <p:cNvPr id="15" name="그림 14" descr="개체이(가) 표시된 사진&#10;&#10;자동 생성된 설명">
            <a:extLst>
              <a:ext uri="{FF2B5EF4-FFF2-40B4-BE49-F238E27FC236}">
                <a16:creationId xmlns:a16="http://schemas.microsoft.com/office/drawing/2014/main" id="{BB1B8832-6F3C-4669-A325-4B25CD48E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94" y="1817768"/>
            <a:ext cx="6105906" cy="36793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2891" y="5843127"/>
            <a:ext cx="11557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백색잡음</a:t>
            </a:r>
            <a:endParaRPr lang="en-US" altLang="ko-KR" sz="2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5994092" y="5361535"/>
            <a:ext cx="389940" cy="299713"/>
          </a:xfrm>
          <a:prstGeom prst="rightArrow">
            <a:avLst/>
          </a:prstGeom>
          <a:solidFill>
            <a:srgbClr val="E1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89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지면온도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분석 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3655066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24592" y="2219977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6DAEC92D-F903-4D28-98C0-79FCB09EB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" y="1817768"/>
            <a:ext cx="6101625" cy="3679301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89495084-563A-46E9-B255-98EDBDD25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86" y="1817768"/>
            <a:ext cx="6061214" cy="36793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6747" y="5566128"/>
            <a:ext cx="11557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R -&gt; auto </a:t>
            </a:r>
            <a:r>
              <a:rPr lang="en-US" altLang="ko-KR" sz="20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arima</a:t>
            </a:r>
            <a:r>
              <a:rPr lang="ko-KR" altLang="en-US" sz="2000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를 통한 해석</a:t>
            </a:r>
            <a:endParaRPr lang="en-US" altLang="ko-KR" sz="2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00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647728" y="3140968"/>
            <a:ext cx="4896544" cy="539520"/>
          </a:xfrm>
        </p:spPr>
        <p:txBody>
          <a:bodyPr/>
          <a:lstStyle/>
          <a:p>
            <a:r>
              <a:rPr lang="ko-KR" altLang="en-US" sz="300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분석결과</a:t>
            </a:r>
            <a:endParaRPr lang="en-US" sz="3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30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분석결과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2019.07.01 ~ 2020.06.30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3655066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24592" y="2219977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25772"/>
            <a:ext cx="6110377" cy="36712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78" y="1825771"/>
            <a:ext cx="6081623" cy="36712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6747" y="5566128"/>
            <a:ext cx="54225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강수량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고성 대형 산불 기준 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19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9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11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 20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4-5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위험 예측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37417" y="5566128"/>
            <a:ext cx="5039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기온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고성 대형 산불 기준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19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9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 경까지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/20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-5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위험 예측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555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분석결과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2019.07.01 ~ 2020.06.30</a:t>
            </a:r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6747" y="5566128"/>
            <a:ext cx="54225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습도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고성 대형 산불 기준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19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-12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 20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1-4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위험 예측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7417" y="5566128"/>
            <a:ext cx="50392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지면온도</a:t>
            </a:r>
            <a:r>
              <a:rPr lang="ko-KR" altLang="en-US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b="1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: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고성 대형 산불 기준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19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9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월경까지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 20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년도 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3-5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월경 위험 예측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2183378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96600" y="2471410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" y="1807193"/>
            <a:ext cx="6081403" cy="36985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19" y="1807193"/>
            <a:ext cx="6097681" cy="36997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96688" y="1628800"/>
            <a:ext cx="12288688" cy="489654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aphicFrame>
        <p:nvGraphicFramePr>
          <p:cNvPr id="19" name="다이어그램 18"/>
          <p:cNvGraphicFramePr/>
          <p:nvPr>
            <p:extLst>
              <p:ext uri="{D42A27DB-BD31-4B8C-83A1-F6EECF244321}">
                <p14:modId xmlns:p14="http://schemas.microsoft.com/office/powerpoint/2010/main" val="183077702"/>
              </p:ext>
            </p:extLst>
          </p:nvPr>
        </p:nvGraphicFramePr>
        <p:xfrm>
          <a:off x="277447" y="719666"/>
          <a:ext cx="113991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222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19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6"/>
          <p:cNvSpPr/>
          <p:nvPr/>
        </p:nvSpPr>
        <p:spPr>
          <a:xfrm rot="18900000">
            <a:off x="3438180" y="3523976"/>
            <a:ext cx="990223" cy="990221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E18B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9" name="Rounded Rectangle 6"/>
          <p:cNvSpPr/>
          <p:nvPr/>
        </p:nvSpPr>
        <p:spPr>
          <a:xfrm rot="18900000">
            <a:off x="4783976" y="3521882"/>
            <a:ext cx="990223" cy="990221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E18B2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0" name="Rounded Rectangle 6"/>
          <p:cNvSpPr/>
          <p:nvPr/>
        </p:nvSpPr>
        <p:spPr>
          <a:xfrm rot="18900000">
            <a:off x="6129772" y="3519788"/>
            <a:ext cx="990223" cy="990221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E18B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1" name="Rounded Rectangle 6"/>
          <p:cNvSpPr/>
          <p:nvPr/>
        </p:nvSpPr>
        <p:spPr>
          <a:xfrm rot="18900000">
            <a:off x="7475568" y="3517694"/>
            <a:ext cx="990223" cy="990221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E18B2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2" name="Rounded Rectangle 6"/>
          <p:cNvSpPr/>
          <p:nvPr/>
        </p:nvSpPr>
        <p:spPr>
          <a:xfrm rot="18900000">
            <a:off x="8821363" y="3526069"/>
            <a:ext cx="990223" cy="990221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E1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Rounded Rectangle 6"/>
          <p:cNvSpPr/>
          <p:nvPr/>
        </p:nvSpPr>
        <p:spPr>
          <a:xfrm rot="18900000">
            <a:off x="2092384" y="3484267"/>
            <a:ext cx="990223" cy="990221"/>
          </a:xfrm>
          <a:custGeom>
            <a:avLst/>
            <a:gdLst/>
            <a:ahLst/>
            <a:cxnLst/>
            <a:rect l="l" t="t" r="r" b="b"/>
            <a:pathLst>
              <a:path w="1544024" h="1544022">
                <a:moveTo>
                  <a:pt x="1508872" y="35152"/>
                </a:moveTo>
                <a:cubicBezTo>
                  <a:pt x="1530591" y="56870"/>
                  <a:pt x="1544024" y="86874"/>
                  <a:pt x="1544024" y="120016"/>
                </a:cubicBezTo>
                <a:lnTo>
                  <a:pt x="1544024" y="1404196"/>
                </a:lnTo>
                <a:cubicBezTo>
                  <a:pt x="1544024" y="1442467"/>
                  <a:pt x="1526111" y="1476554"/>
                  <a:pt x="1497037" y="1497040"/>
                </a:cubicBezTo>
                <a:cubicBezTo>
                  <a:pt x="1476551" y="1526111"/>
                  <a:pt x="1442465" y="1544022"/>
                  <a:pt x="1404196" y="1544022"/>
                </a:cubicBezTo>
                <a:lnTo>
                  <a:pt x="120016" y="1544022"/>
                </a:lnTo>
                <a:cubicBezTo>
                  <a:pt x="53733" y="1544022"/>
                  <a:pt x="0" y="1490289"/>
                  <a:pt x="0" y="1424006"/>
                </a:cubicBezTo>
                <a:lnTo>
                  <a:pt x="1" y="943958"/>
                </a:lnTo>
                <a:cubicBezTo>
                  <a:pt x="0" y="877675"/>
                  <a:pt x="53733" y="823942"/>
                  <a:pt x="120016" y="823942"/>
                </a:cubicBezTo>
                <a:lnTo>
                  <a:pt x="823944" y="823942"/>
                </a:lnTo>
                <a:lnTo>
                  <a:pt x="823944" y="120016"/>
                </a:lnTo>
                <a:cubicBezTo>
                  <a:pt x="823944" y="53733"/>
                  <a:pt x="877677" y="0"/>
                  <a:pt x="943960" y="0"/>
                </a:cubicBezTo>
                <a:lnTo>
                  <a:pt x="1424008" y="0"/>
                </a:lnTo>
                <a:cubicBezTo>
                  <a:pt x="1457150" y="0"/>
                  <a:pt x="1487154" y="13433"/>
                  <a:pt x="1508872" y="35152"/>
                </a:cubicBezTo>
                <a:close/>
              </a:path>
            </a:pathLst>
          </a:custGeom>
          <a:solidFill>
            <a:srgbClr val="E18B2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8204" y="265981"/>
            <a:ext cx="11616537" cy="661764"/>
          </a:xfrm>
        </p:spPr>
        <p:txBody>
          <a:bodyPr wrap="square" lIns="0" tIns="252000" rIns="0" bIns="108000" anchor="ctr">
            <a:normAutofit fontScale="90000"/>
          </a:bodyPr>
          <a:lstStyle/>
          <a:p>
            <a:r>
              <a:rPr 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INDEX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845495" y="2327008"/>
            <a:ext cx="1523727" cy="464954"/>
            <a:chOff x="5210294" y="818614"/>
            <a:chExt cx="1750034" cy="464954"/>
          </a:xfrm>
        </p:grpSpPr>
        <p:sp>
          <p:nvSpPr>
            <p:cNvPr id="45" name="TextBox 44"/>
            <p:cNvSpPr txBox="1"/>
            <p:nvPr/>
          </p:nvSpPr>
          <p:spPr>
            <a:xfrm>
              <a:off x="5210294" y="1052736"/>
              <a:ext cx="1750034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rgbClr val="DC7532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공모 배경</a:t>
              </a:r>
              <a:endParaRPr lang="en-US" altLang="ko-KR" sz="1500" b="1" dirty="0">
                <a:solidFill>
                  <a:srgbClr val="DC75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18241" y="818614"/>
              <a:ext cx="174208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STEP 01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171427" y="4919296"/>
            <a:ext cx="1523727" cy="464954"/>
            <a:chOff x="5210294" y="818614"/>
            <a:chExt cx="1750034" cy="464954"/>
          </a:xfrm>
        </p:grpSpPr>
        <p:sp>
          <p:nvSpPr>
            <p:cNvPr id="67" name="TextBox 66"/>
            <p:cNvSpPr txBox="1"/>
            <p:nvPr/>
          </p:nvSpPr>
          <p:spPr>
            <a:xfrm>
              <a:off x="5210294" y="1052736"/>
              <a:ext cx="1750034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rgbClr val="DC7532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활용 데이터 정의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.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18241" y="818614"/>
              <a:ext cx="174208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STEP 02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528841" y="2327008"/>
            <a:ext cx="1523727" cy="695787"/>
            <a:chOff x="5210294" y="818614"/>
            <a:chExt cx="1750034" cy="695787"/>
          </a:xfrm>
        </p:grpSpPr>
        <p:sp>
          <p:nvSpPr>
            <p:cNvPr id="70" name="TextBox 69"/>
            <p:cNvSpPr txBox="1"/>
            <p:nvPr/>
          </p:nvSpPr>
          <p:spPr>
            <a:xfrm>
              <a:off x="5210294" y="1052736"/>
              <a:ext cx="1750034" cy="461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rgbClr val="DC7532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데이터 처리방안 및 활용 분석 기법</a:t>
              </a:r>
              <a:r>
                <a:rPr lang="en-US" altLang="ko-KR" sz="1500" b="1" dirty="0">
                  <a:solidFill>
                    <a:srgbClr val="DC7532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18241" y="818614"/>
              <a:ext cx="174208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STEP 03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7212187" y="2327008"/>
            <a:ext cx="1523727" cy="464954"/>
            <a:chOff x="5210294" y="818614"/>
            <a:chExt cx="1750034" cy="464954"/>
          </a:xfrm>
        </p:grpSpPr>
        <p:sp>
          <p:nvSpPr>
            <p:cNvPr id="73" name="TextBox 72"/>
            <p:cNvSpPr txBox="1"/>
            <p:nvPr/>
          </p:nvSpPr>
          <p:spPr>
            <a:xfrm>
              <a:off x="5210294" y="1052736"/>
              <a:ext cx="1750034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rgbClr val="DC7532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서비스 활용 방안</a:t>
              </a:r>
              <a:r>
                <a:rPr lang="en-US" altLang="ko-KR" sz="1500" b="1" dirty="0">
                  <a:solidFill>
                    <a:srgbClr val="DC7532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18241" y="818614"/>
              <a:ext cx="174208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STEP 05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868418" y="4919296"/>
            <a:ext cx="1523727" cy="464954"/>
            <a:chOff x="5210294" y="818614"/>
            <a:chExt cx="1750034" cy="464954"/>
          </a:xfrm>
        </p:grpSpPr>
        <p:sp>
          <p:nvSpPr>
            <p:cNvPr id="76" name="TextBox 75"/>
            <p:cNvSpPr txBox="1"/>
            <p:nvPr/>
          </p:nvSpPr>
          <p:spPr>
            <a:xfrm>
              <a:off x="5210294" y="1052736"/>
              <a:ext cx="1750034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rgbClr val="DC7532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분석 결과</a:t>
              </a:r>
              <a:endParaRPr lang="en-US" altLang="ko-KR" sz="1500" b="1" dirty="0">
                <a:solidFill>
                  <a:srgbClr val="DC75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218241" y="818614"/>
              <a:ext cx="174208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STEP 04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565409" y="4919296"/>
            <a:ext cx="1523727" cy="464954"/>
            <a:chOff x="5210294" y="818614"/>
            <a:chExt cx="1750034" cy="464954"/>
          </a:xfrm>
        </p:grpSpPr>
        <p:sp>
          <p:nvSpPr>
            <p:cNvPr id="79" name="TextBox 78"/>
            <p:cNvSpPr txBox="1"/>
            <p:nvPr/>
          </p:nvSpPr>
          <p:spPr>
            <a:xfrm>
              <a:off x="5210294" y="1052736"/>
              <a:ext cx="1750034" cy="2308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00" b="1" dirty="0">
                  <a:solidFill>
                    <a:srgbClr val="DC7532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서비스 기대효과</a:t>
              </a:r>
              <a:r>
                <a:rPr lang="en-US" altLang="ko-KR" sz="1500" b="1" dirty="0">
                  <a:solidFill>
                    <a:srgbClr val="DC7532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18241" y="818614"/>
              <a:ext cx="174208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STEP 06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2587495" y="3840877"/>
            <a:ext cx="5908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988043" y="3882679"/>
            <a:ext cx="5908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294164" y="3882679"/>
            <a:ext cx="5908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633741" y="3882679"/>
            <a:ext cx="5908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025430" y="3882679"/>
            <a:ext cx="5908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330732" y="3874304"/>
            <a:ext cx="5908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810259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647728" y="3140968"/>
            <a:ext cx="4896544" cy="539520"/>
          </a:xfrm>
        </p:spPr>
        <p:txBody>
          <a:bodyPr/>
          <a:lstStyle/>
          <a:p>
            <a:r>
              <a:rPr lang="ko-KR" altLang="en-US" sz="3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활용 방안</a:t>
            </a:r>
            <a:endParaRPr lang="en-US" sz="3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98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건조한 계절 대비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6121" y="2175624"/>
            <a:ext cx="208823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 위험 예보 강화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6120" y="2650847"/>
            <a:ext cx="1953855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산불위험예보시스템 적극활용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지역주민 및 관광객들에게 알람 필수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8121" y="2175624"/>
            <a:ext cx="1512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가스 검사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32527" y="2650847"/>
            <a:ext cx="194013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   </a:t>
            </a: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 발생 위험 지역 주변                   가구 가스 검사 철저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en-US" altLang="ko-KR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-    </a:t>
            </a: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 발생시 대형사고   방지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8121" y="4238068"/>
            <a:ext cx="1512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누전 검사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28120" y="4748071"/>
            <a:ext cx="187253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 발생 원인 제거 철저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6120" y="4712503"/>
            <a:ext cx="151216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정기적인 산불예방 안전교육 실시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 발생시 대처방법 습득 필수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확실한 안전교육으로 초기 진화 가능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8273" y="6336704"/>
            <a:ext cx="1728192" cy="476672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26121" y="4238068"/>
            <a:ext cx="169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주민 안전교육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" y="1835053"/>
            <a:ext cx="3692886" cy="22322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" y="4094758"/>
            <a:ext cx="3692886" cy="21700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83" y="1835053"/>
            <a:ext cx="3681937" cy="2232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840" y="4067301"/>
            <a:ext cx="3668780" cy="21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37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등산로 개선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1743" y="2096849"/>
            <a:ext cx="19442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소화기 배치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6121" y="2525250"/>
            <a:ext cx="151216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등산로 일정거리에 따른 소화기 배치 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등산객 소화기 사용방법 숙지 필수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 발생시 초기 진화 가능 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8448" y="2052386"/>
            <a:ext cx="1512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샛길 통제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56113" y="2618192"/>
            <a:ext cx="176629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정해진 등산로 외 지름길 </a:t>
            </a:r>
            <a:r>
              <a:rPr lang="en-US" altLang="ko-KR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샛길 통제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등산로 주변 식생 제거로 화재확산 최소화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8121" y="4238068"/>
            <a:ext cx="1512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취사 금지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6113" y="4813445"/>
            <a:ext cx="165618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등산 중 취식을 위한 취사 금지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야영 및 취사로 산불발생시 처벌 강화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6121" y="4829540"/>
            <a:ext cx="166582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화재발생 예방차원의 발화 물질 통제 철저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등산로에서 벗어난 흡연구역 설치 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8273" y="6336704"/>
            <a:ext cx="1728192" cy="476672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26121" y="4238068"/>
            <a:ext cx="129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화기 엄금 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60ED96-1F52-4A83-87A7-F2C061F61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7072"/>
            <a:ext cx="3647728" cy="2182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F56173-DFB4-42E2-8DAC-C34B89A45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013" y="4055774"/>
            <a:ext cx="3647728" cy="220334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115815-9BBD-4CF1-A0DE-DCB20B040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" y="1909922"/>
            <a:ext cx="3647728" cy="22033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0B3222D-5273-41CF-BF9D-37F0D70DF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07" y="1839956"/>
            <a:ext cx="3659741" cy="22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7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광고 활용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91743" y="2096849"/>
            <a:ext cx="19442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유튜브 광고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6121" y="2666083"/>
            <a:ext cx="180983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 세계적으로 통용되는 유튜브 동영상 광고 활용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상업적 </a:t>
            </a:r>
            <a:r>
              <a:rPr lang="ko-KR" altLang="en-US" sz="1100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광고뿐</a:t>
            </a: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아닌 산불발생 관련 공익광고 필요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127758" y="2054811"/>
            <a:ext cx="1512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인 방송광고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28447" y="2650847"/>
            <a:ext cx="1766293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유행하고 있는 </a:t>
            </a:r>
            <a:r>
              <a:rPr lang="en-US" altLang="ko-KR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sz="1100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인방송</a:t>
            </a: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플랫폼 광고 활용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</a:t>
            </a: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인 방송인의 유명세를 활용한 산불방지 공익광고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28121" y="4238068"/>
            <a:ext cx="1512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정류장 광고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27758" y="4706866"/>
            <a:ext cx="151216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산불발생위험지역  주변 정류장 광고판 활용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그 외 수도권 및 도심 지역 지하철 정류장 공익광고 활용 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6121" y="4876143"/>
            <a:ext cx="1809839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페이스북</a:t>
            </a:r>
            <a:r>
              <a:rPr lang="en-US" altLang="ko-KR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인스타그램 등을 활용한 </a:t>
            </a:r>
            <a:r>
              <a:rPr lang="en-US" altLang="ko-KR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SNS </a:t>
            </a: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이용자들의 산불 심각성 인지 필요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1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주기적인 광고로  관심도 증가 유도</a:t>
            </a:r>
            <a:endParaRPr lang="en-US" altLang="ko-KR" sz="11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8273" y="6336704"/>
            <a:ext cx="1728192" cy="476672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26121" y="4238068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SNS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광고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67B0C1-E7D7-44C1-913A-7E13409C4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3710096" cy="22322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100D60-490D-4D3C-A79A-86E4E79E7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72" y="1844825"/>
            <a:ext cx="3639885" cy="21602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3FF5C9-7CE6-44F5-BCD3-E7A13BC2B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6488"/>
            <a:ext cx="3705566" cy="22330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1E39C8-6251-4CDE-98FE-14C84C09DD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54" y="4028484"/>
            <a:ext cx="3727281" cy="226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33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647728" y="3140968"/>
            <a:ext cx="4896544" cy="539520"/>
          </a:xfrm>
        </p:spPr>
        <p:txBody>
          <a:bodyPr/>
          <a:lstStyle/>
          <a:p>
            <a:r>
              <a:rPr lang="ko-KR" altLang="en-US" sz="3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 기대효과</a:t>
            </a:r>
            <a:endParaRPr lang="en-US" sz="3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88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1D911098-8A65-457E-A690-5E5CFD477B7B}"/>
              </a:ext>
            </a:extLst>
          </p:cNvPr>
          <p:cNvSpPr/>
          <p:nvPr/>
        </p:nvSpPr>
        <p:spPr>
          <a:xfrm>
            <a:off x="1267799" y="4547360"/>
            <a:ext cx="1728192" cy="1200329"/>
          </a:xfrm>
          <a:prstGeom prst="ellipse">
            <a:avLst/>
          </a:prstGeom>
          <a:solidFill>
            <a:srgbClr val="FD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광고 활용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97E8474-6B8F-4207-B6A8-CFF4F2042DA9}"/>
              </a:ext>
            </a:extLst>
          </p:cNvPr>
          <p:cNvSpPr/>
          <p:nvPr/>
        </p:nvSpPr>
        <p:spPr>
          <a:xfrm>
            <a:off x="1271464" y="2941981"/>
            <a:ext cx="1728192" cy="1200329"/>
          </a:xfrm>
          <a:prstGeom prst="ellipse">
            <a:avLst/>
          </a:prstGeom>
          <a:solidFill>
            <a:srgbClr val="F29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등산로 개선</a:t>
            </a:r>
            <a:endParaRPr lang="en-US" altLang="ko-KR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388C5B-070E-4B68-BBB9-EA8573D1EBA1}"/>
              </a:ext>
            </a:extLst>
          </p:cNvPr>
          <p:cNvSpPr/>
          <p:nvPr/>
        </p:nvSpPr>
        <p:spPr>
          <a:xfrm>
            <a:off x="1267799" y="1412776"/>
            <a:ext cx="1728192" cy="1200329"/>
          </a:xfrm>
          <a:prstGeom prst="ellipse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건조한</a:t>
            </a:r>
            <a:endParaRPr lang="en-US" altLang="ko-KR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계절 대비</a:t>
            </a:r>
            <a:endParaRPr lang="en-US" altLang="ko-KR" dirty="0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7D2D2-A144-4280-B788-CF6F6710768D}"/>
              </a:ext>
            </a:extLst>
          </p:cNvPr>
          <p:cNvSpPr txBox="1"/>
          <p:nvPr/>
        </p:nvSpPr>
        <p:spPr>
          <a:xfrm>
            <a:off x="4007768" y="1538936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 분석을 통해 건조한 계절을 예측하고 더욱 철저히 대비하여 혹시나 화재가 발생하였을 경우 빠른 대처가 가능하도록 대비할 수 있음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22B5C-DC8A-4A79-9315-9A2216837BFC}"/>
              </a:ext>
            </a:extLst>
          </p:cNvPr>
          <p:cNvSpPr txBox="1"/>
          <p:nvPr/>
        </p:nvSpPr>
        <p:spPr>
          <a:xfrm>
            <a:off x="4079776" y="2970520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소방 대원들의 발 빠른 대처 이전에 등산로를 개선하여 </a:t>
            </a:r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입산자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역시 투척용 소화기 같은 용품 배치로 작은 화재가 큰 산불로 번지지 않도록 대비한다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A95D5-B0DC-4CC1-894B-53DB223E8C45}"/>
              </a:ext>
            </a:extLst>
          </p:cNvPr>
          <p:cNvSpPr txBox="1"/>
          <p:nvPr/>
        </p:nvSpPr>
        <p:spPr>
          <a:xfrm>
            <a:off x="4007768" y="4602614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많은 사람들이 산불의 위험성을 느끼고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자연에 대한 관심을 증가 시킬 수 있는 광고를 제작하고 시계열 분석을 통해 특히 위험한 시기에 노출을 증가시켜 많은 사람들이 인식 할 수 있도록 한다</a:t>
            </a:r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en-US" altLang="ko-KR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endParaRPr lang="ko-KR" altLang="en-US" i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F76A9A-7D2E-472E-B82F-A23E3ECBFED6}"/>
              </a:ext>
            </a:extLst>
          </p:cNvPr>
          <p:cNvSpPr/>
          <p:nvPr/>
        </p:nvSpPr>
        <p:spPr>
          <a:xfrm>
            <a:off x="4079776" y="2185267"/>
            <a:ext cx="7560840" cy="70119"/>
          </a:xfrm>
          <a:prstGeom prst="rect">
            <a:avLst/>
          </a:prstGeom>
          <a:solidFill>
            <a:srgbClr val="DC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F4B39-359B-4213-9D59-5A35C1A152A1}"/>
              </a:ext>
            </a:extLst>
          </p:cNvPr>
          <p:cNvSpPr/>
          <p:nvPr/>
        </p:nvSpPr>
        <p:spPr>
          <a:xfrm>
            <a:off x="4079776" y="5609101"/>
            <a:ext cx="7560840" cy="70119"/>
          </a:xfrm>
          <a:prstGeom prst="rect">
            <a:avLst/>
          </a:prstGeom>
          <a:solidFill>
            <a:srgbClr val="FD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C8E571-7CC7-4A89-B90B-CA18496ED9A6}"/>
              </a:ext>
            </a:extLst>
          </p:cNvPr>
          <p:cNvSpPr/>
          <p:nvPr/>
        </p:nvSpPr>
        <p:spPr>
          <a:xfrm>
            <a:off x="4079776" y="4031974"/>
            <a:ext cx="7560840" cy="70119"/>
          </a:xfrm>
          <a:prstGeom prst="rect">
            <a:avLst/>
          </a:prstGeom>
          <a:solidFill>
            <a:srgbClr val="F29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B3916D8-4B63-4003-8489-63C6C86C0BE5}"/>
              </a:ext>
            </a:extLst>
          </p:cNvPr>
          <p:cNvSpPr txBox="1">
            <a:spLocks/>
          </p:cNvSpPr>
          <p:nvPr/>
        </p:nvSpPr>
        <p:spPr>
          <a:xfrm>
            <a:off x="479376" y="361086"/>
            <a:ext cx="6479291" cy="591506"/>
          </a:xfrm>
          <a:prstGeom prst="rect">
            <a:avLst/>
          </a:prstGeom>
        </p:spPr>
        <p:txBody>
          <a:bodyPr wrap="square" lIns="0" tIns="252000" bIns="108000" anchor="ctr">
            <a:noAutofit/>
          </a:bodyPr>
          <a:lstStyle>
            <a:lvl1pPr algn="l" defTabSz="9144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서비스기대효과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336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75520" y="332656"/>
            <a:ext cx="2376264" cy="1080120"/>
          </a:xfrm>
        </p:spPr>
        <p:txBody>
          <a:bodyPr wrap="square" lIns="0" tIns="252000" rIns="0" bIns="108000" anchor="ctr">
            <a:normAutofit/>
          </a:bodyPr>
          <a:lstStyle/>
          <a:p>
            <a:r>
              <a:rPr lang="ko-KR" altLang="en-US"/>
              <a:t>출처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624439" y="2550626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16182" y="3189210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07925" y="3847911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99668" y="4485428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00936" y="5152439"/>
            <a:ext cx="142545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71864" y="736248"/>
            <a:ext cx="53285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hlinkClick r:id="rId2"/>
              </a:rPr>
              <a:t>http://www.ohmynews.com/NWS_Web/View/at_pg_w.aspx?CNTN_CD=A0002525600&amp;CMPT_CD=P0010&amp;utm_source=naver&amp;utm_medium=newsearch&amp;utm_campaign=naver_news</a:t>
            </a:r>
            <a:endParaRPr lang="en-US" altLang="ko-KR" sz="1300" dirty="0"/>
          </a:p>
          <a:p>
            <a:endParaRPr lang="ko-KR" altLang="en-US" sz="1300" dirty="0"/>
          </a:p>
        </p:txBody>
      </p:sp>
      <p:sp>
        <p:nvSpPr>
          <p:cNvPr id="37" name="TextBox 36"/>
          <p:cNvSpPr txBox="1"/>
          <p:nvPr/>
        </p:nvSpPr>
        <p:spPr>
          <a:xfrm>
            <a:off x="4871864" y="1496397"/>
            <a:ext cx="53285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hlinkClick r:id="rId3"/>
              </a:rPr>
              <a:t>https://www.yna.co.kr/view/AKR20190404125552062?input=1195m</a:t>
            </a:r>
            <a:endParaRPr lang="en-US" altLang="ko-KR" sz="1300" dirty="0"/>
          </a:p>
          <a:p>
            <a:endParaRPr lang="ko-KR" altLang="en-US" sz="1300" dirty="0"/>
          </a:p>
        </p:txBody>
      </p:sp>
      <p:sp>
        <p:nvSpPr>
          <p:cNvPr id="58" name="TextBox 57"/>
          <p:cNvSpPr txBox="1"/>
          <p:nvPr/>
        </p:nvSpPr>
        <p:spPr>
          <a:xfrm>
            <a:off x="4871864" y="1928445"/>
            <a:ext cx="53285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hlinkClick r:id="rId4"/>
              </a:rPr>
              <a:t>http://www.ichannela.com/news/main/news_detailPage.do?publishId=000000141786</a:t>
            </a:r>
            <a:endParaRPr lang="ko-KR" altLang="en-US" sz="1300" dirty="0"/>
          </a:p>
        </p:txBody>
      </p:sp>
      <p:sp>
        <p:nvSpPr>
          <p:cNvPr id="3" name="직사각형 2"/>
          <p:cNvSpPr/>
          <p:nvPr/>
        </p:nvSpPr>
        <p:spPr>
          <a:xfrm>
            <a:off x="244744" y="6165304"/>
            <a:ext cx="1584176" cy="620688"/>
          </a:xfrm>
          <a:prstGeom prst="rect">
            <a:avLst/>
          </a:prstGeom>
          <a:solidFill>
            <a:srgbClr val="5A5A5A"/>
          </a:solidFill>
          <a:ln>
            <a:solidFill>
              <a:srgbClr val="5B5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1864" y="2488247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300" dirty="0"/>
              <a:t>산불위험예보시스템   </a:t>
            </a:r>
            <a:r>
              <a:rPr lang="ko-KR" altLang="en-US" sz="1300" dirty="0">
                <a:hlinkClick r:id="rId5"/>
              </a:rPr>
              <a:t>http://forestfire.nifos.go.kr/main.action</a:t>
            </a:r>
            <a:endParaRPr lang="en-US" altLang="ko-KR" sz="1300" dirty="0"/>
          </a:p>
          <a:p>
            <a:r>
              <a:rPr lang="ko-KR" altLang="en-US" sz="1300" dirty="0"/>
              <a:t> </a:t>
            </a:r>
          </a:p>
          <a:p>
            <a:r>
              <a:rPr lang="ko-KR" altLang="en-US" sz="1300" dirty="0" err="1"/>
              <a:t>소방청</a:t>
            </a:r>
            <a:r>
              <a:rPr lang="ko-KR" altLang="en-US" sz="1300" dirty="0"/>
              <a:t> </a:t>
            </a:r>
            <a:r>
              <a:rPr lang="ko-KR" altLang="en-US" sz="1300" dirty="0">
                <a:hlinkClick r:id="rId6"/>
              </a:rPr>
              <a:t>http://www.nfa.go.kr/nfa/</a:t>
            </a:r>
            <a:endParaRPr lang="en-US" altLang="ko-KR" sz="1300" dirty="0"/>
          </a:p>
          <a:p>
            <a:endParaRPr lang="ko-KR" altLang="en-US" sz="1300" dirty="0"/>
          </a:p>
          <a:p>
            <a:r>
              <a:rPr lang="ko-KR" altLang="en-US" sz="1300" dirty="0"/>
              <a:t>유튜브 </a:t>
            </a:r>
            <a:r>
              <a:rPr lang="ko-KR" altLang="en-US" sz="1300" dirty="0">
                <a:hlinkClick r:id="rId7"/>
              </a:rPr>
              <a:t>www.youtube.com</a:t>
            </a:r>
            <a:endParaRPr lang="en-US" altLang="ko-KR" sz="1300" dirty="0"/>
          </a:p>
          <a:p>
            <a:endParaRPr lang="ko-KR" altLang="en-US" sz="1300" dirty="0"/>
          </a:p>
          <a:p>
            <a:r>
              <a:rPr lang="ko-KR" altLang="en-US" sz="1300" dirty="0" err="1"/>
              <a:t>트위치</a:t>
            </a:r>
            <a:r>
              <a:rPr lang="ko-KR" altLang="en-US" sz="1300" dirty="0"/>
              <a:t> </a:t>
            </a:r>
            <a:r>
              <a:rPr lang="ko-KR" altLang="en-US" sz="1300" dirty="0">
                <a:hlinkClick r:id="rId8"/>
              </a:rPr>
              <a:t>www.twitch.tv</a:t>
            </a:r>
            <a:endParaRPr lang="en-US" altLang="ko-KR" sz="1300" dirty="0"/>
          </a:p>
          <a:p>
            <a:endParaRPr lang="ko-KR" altLang="en-US" sz="1300" dirty="0"/>
          </a:p>
          <a:p>
            <a:r>
              <a:rPr lang="ko-KR" altLang="en-US" sz="1300" dirty="0" err="1"/>
              <a:t>아프리카tv</a:t>
            </a:r>
            <a:r>
              <a:rPr lang="ko-KR" altLang="en-US" sz="1300" dirty="0"/>
              <a:t> </a:t>
            </a:r>
            <a:r>
              <a:rPr lang="ko-KR" altLang="en-US" sz="1300" dirty="0">
                <a:hlinkClick r:id="rId9"/>
              </a:rPr>
              <a:t>www.afreecatv.com</a:t>
            </a:r>
            <a:endParaRPr lang="en-US" altLang="ko-KR" sz="1300" dirty="0"/>
          </a:p>
          <a:p>
            <a:endParaRPr lang="ko-KR" altLang="en-US" sz="1300" dirty="0"/>
          </a:p>
        </p:txBody>
      </p:sp>
      <p:sp>
        <p:nvSpPr>
          <p:cNvPr id="7" name="TextBox 6"/>
          <p:cNvSpPr txBox="1"/>
          <p:nvPr/>
        </p:nvSpPr>
        <p:spPr>
          <a:xfrm>
            <a:off x="4871864" y="476672"/>
            <a:ext cx="7920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기사</a:t>
            </a:r>
          </a:p>
        </p:txBody>
      </p:sp>
    </p:spTree>
    <p:extLst>
      <p:ext uri="{BB962C8B-B14F-4D97-AF65-F5344CB8AC3E}">
        <p14:creationId xmlns:p14="http://schemas.microsoft.com/office/powerpoint/2010/main" val="3181461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06238" y="3501008"/>
            <a:ext cx="6553692" cy="294914"/>
          </a:xfrm>
        </p:spPr>
        <p:txBody>
          <a:bodyPr/>
          <a:lstStyle/>
          <a:p>
            <a:r>
              <a:rPr lang="ko-KR" altLang="en-US" sz="1300" dirty="0" err="1"/>
              <a:t>데융스</a:t>
            </a:r>
            <a:endParaRPr lang="en-US" sz="13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06238" y="3944875"/>
            <a:ext cx="6553693" cy="276213"/>
          </a:xfrm>
        </p:spPr>
        <p:txBody>
          <a:bodyPr/>
          <a:lstStyle/>
          <a:p>
            <a:r>
              <a:rPr lang="ko-KR" altLang="en-US" sz="2200" dirty="0"/>
              <a:t>기상청 </a:t>
            </a:r>
            <a:r>
              <a:rPr lang="ko-KR" altLang="en-US" sz="2200" dirty="0" err="1"/>
              <a:t>날씨데이터</a:t>
            </a:r>
            <a:r>
              <a:rPr lang="ko-KR" altLang="en-US" sz="2200" dirty="0"/>
              <a:t> 공모전</a:t>
            </a:r>
            <a:endParaRPr lang="en-US" sz="2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18504" y="2780928"/>
            <a:ext cx="6553693" cy="432048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3007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647728" y="3140968"/>
            <a:ext cx="4896544" cy="539520"/>
          </a:xfrm>
        </p:spPr>
        <p:txBody>
          <a:bodyPr/>
          <a:lstStyle/>
          <a:p>
            <a:r>
              <a:rPr lang="ko-KR" altLang="en-US" sz="30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공모배경</a:t>
            </a:r>
            <a:endParaRPr lang="en-US" sz="3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20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공모 배경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031" y="5184598"/>
            <a:ext cx="25732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고성 산불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7848" y="5184598"/>
            <a:ext cx="25732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인제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양양 산불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60296" y="5184597"/>
            <a:ext cx="257323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속초 산불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556792"/>
            <a:ext cx="3384376" cy="338437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24" y="1556792"/>
            <a:ext cx="3383999" cy="33843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1556792"/>
            <a:ext cx="3240360" cy="3384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9007" y="5733256"/>
            <a:ext cx="109696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 가능성을 예측할 수 있다면</a:t>
            </a:r>
            <a:r>
              <a:rPr lang="en-US" altLang="ko-KR" sz="15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  &gt; </a:t>
            </a:r>
            <a:r>
              <a:rPr lang="ko-KR" altLang="en-US" sz="15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산불 발생률을 감소 </a:t>
            </a:r>
            <a:r>
              <a:rPr lang="en-US" altLang="ko-KR" sz="15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 </a:t>
            </a:r>
            <a:r>
              <a:rPr lang="ko-KR" altLang="en-US" sz="15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발생 후 대비를 더욱 강화하기위한 방안</a:t>
            </a:r>
            <a:r>
              <a:rPr lang="en-US" altLang="ko-KR" sz="15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??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83856" y="6381328"/>
            <a:ext cx="2401869" cy="692696"/>
            <a:chOff x="383856" y="6381328"/>
            <a:chExt cx="2401869" cy="692696"/>
          </a:xfrm>
        </p:grpSpPr>
        <p:sp>
          <p:nvSpPr>
            <p:cNvPr id="4" name="순서도: 데이터 3"/>
            <p:cNvSpPr/>
            <p:nvPr/>
          </p:nvSpPr>
          <p:spPr>
            <a:xfrm rot="1204370">
              <a:off x="383856" y="6381328"/>
              <a:ext cx="1152128" cy="486503"/>
            </a:xfrm>
            <a:prstGeom prst="flowChartInputOutput">
              <a:avLst/>
            </a:prstGeom>
            <a:solidFill>
              <a:srgbClr val="E9E9E9"/>
            </a:solidFill>
            <a:ln>
              <a:solidFill>
                <a:srgbClr val="E9E9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순서도: 데이터 4"/>
            <p:cNvSpPr/>
            <p:nvPr/>
          </p:nvSpPr>
          <p:spPr>
            <a:xfrm rot="1784988">
              <a:off x="1417573" y="6641976"/>
              <a:ext cx="1368152" cy="432048"/>
            </a:xfrm>
            <a:prstGeom prst="flowChartInputOutput">
              <a:avLst/>
            </a:prstGeom>
            <a:solidFill>
              <a:srgbClr val="E4E4E4"/>
            </a:solidFill>
            <a:ln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3106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647728" y="3140968"/>
            <a:ext cx="4896544" cy="539520"/>
          </a:xfrm>
        </p:spPr>
        <p:txBody>
          <a:bodyPr/>
          <a:lstStyle/>
          <a:p>
            <a:r>
              <a:rPr lang="ko-KR" altLang="en-US" sz="3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활용 데이터 정의</a:t>
            </a:r>
            <a:endParaRPr lang="en-US" sz="3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16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wrap="square" lIns="0" tIns="252000" rIns="0" bIns="108000" anchor="ctr">
            <a:normAutofit fontScale="90000"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활용 데이터 정의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8815893" y="1451875"/>
            <a:ext cx="1311138" cy="692853"/>
            <a:chOff x="6757646" y="1194624"/>
            <a:chExt cx="1711531" cy="904435"/>
          </a:xfrm>
        </p:grpSpPr>
        <p:sp>
          <p:nvSpPr>
            <p:cNvPr id="56" name="Oval 55"/>
            <p:cNvSpPr/>
            <p:nvPr/>
          </p:nvSpPr>
          <p:spPr>
            <a:xfrm>
              <a:off x="7189799" y="1194624"/>
              <a:ext cx="644989" cy="5118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709691" y="1216850"/>
              <a:ext cx="493369" cy="3915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924353" y="1450540"/>
              <a:ext cx="544824" cy="432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551083" y="1622665"/>
              <a:ext cx="567410" cy="4502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757646" y="1390004"/>
              <a:ext cx="697393" cy="5534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106343" y="1666713"/>
              <a:ext cx="544824" cy="432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523960" y="1469428"/>
              <a:ext cx="544824" cy="432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31" y="924161"/>
            <a:ext cx="7544361" cy="52962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C4C761-3BBD-4468-80D6-53E03E5C3ED4}"/>
              </a:ext>
            </a:extLst>
          </p:cNvPr>
          <p:cNvSpPr txBox="1"/>
          <p:nvPr/>
        </p:nvSpPr>
        <p:spPr>
          <a:xfrm>
            <a:off x="557227" y="1201809"/>
            <a:ext cx="175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10m 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50806-7A51-4E72-916A-52588F247E6C}"/>
              </a:ext>
            </a:extLst>
          </p:cNvPr>
          <p:cNvSpPr txBox="1"/>
          <p:nvPr/>
        </p:nvSpPr>
        <p:spPr>
          <a:xfrm>
            <a:off x="557227" y="1646241"/>
            <a:ext cx="175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10m 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습도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EF5D52-E375-4848-AB1E-D16BA0BCEBEB}"/>
              </a:ext>
            </a:extLst>
          </p:cNvPr>
          <p:cNvSpPr txBox="1"/>
          <p:nvPr/>
        </p:nvSpPr>
        <p:spPr>
          <a:xfrm>
            <a:off x="551384" y="2086371"/>
            <a:ext cx="175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10m 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풍속</a:t>
            </a:r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풍향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0CE237-4F18-482E-9964-75DAA3F547D1}"/>
              </a:ext>
            </a:extLst>
          </p:cNvPr>
          <p:cNvSpPr txBox="1"/>
          <p:nvPr/>
        </p:nvSpPr>
        <p:spPr>
          <a:xfrm>
            <a:off x="544288" y="2525567"/>
            <a:ext cx="2945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10m 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최대풍속</a:t>
            </a:r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최대풍향</a:t>
            </a:r>
            <a:endParaRPr lang="ko-KR" altLang="en-US" sz="1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AF097-85D1-40EC-8206-76FA160330DF}"/>
              </a:ext>
            </a:extLst>
          </p:cNvPr>
          <p:cNvSpPr txBox="1"/>
          <p:nvPr/>
        </p:nvSpPr>
        <p:spPr>
          <a:xfrm>
            <a:off x="551384" y="2964763"/>
            <a:ext cx="278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무게식</a:t>
            </a:r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 </a:t>
            </a:r>
            <a:r>
              <a:rPr lang="ko-KR" altLang="en-US" sz="1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전도식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강수량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C7AFA9-A445-4ECE-A26C-6EC6E97CE7A8}"/>
              </a:ext>
            </a:extLst>
          </p:cNvPr>
          <p:cNvSpPr txBox="1"/>
          <p:nvPr/>
        </p:nvSpPr>
        <p:spPr>
          <a:xfrm>
            <a:off x="576816" y="3404489"/>
            <a:ext cx="175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7BB267-9823-4D28-9DC2-186A5BECF9F1}"/>
              </a:ext>
            </a:extLst>
          </p:cNvPr>
          <p:cNvSpPr txBox="1"/>
          <p:nvPr/>
        </p:nvSpPr>
        <p:spPr>
          <a:xfrm>
            <a:off x="576816" y="3841943"/>
            <a:ext cx="175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지면온도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8BC26-EF07-47F5-87DF-4EB70A05AD8A}"/>
              </a:ext>
            </a:extLst>
          </p:cNvPr>
          <p:cNvSpPr txBox="1"/>
          <p:nvPr/>
        </p:nvSpPr>
        <p:spPr>
          <a:xfrm>
            <a:off x="558616" y="4279397"/>
            <a:ext cx="175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2m 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기온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35EDC7-6E42-4EED-A015-1B4EFA71F7F4}"/>
              </a:ext>
            </a:extLst>
          </p:cNvPr>
          <p:cNvSpPr txBox="1"/>
          <p:nvPr/>
        </p:nvSpPr>
        <p:spPr>
          <a:xfrm>
            <a:off x="544288" y="4717473"/>
            <a:ext cx="175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2m 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습도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A89C5-6DCA-4984-AC42-512F5D3E1057}"/>
              </a:ext>
            </a:extLst>
          </p:cNvPr>
          <p:cNvSpPr txBox="1"/>
          <p:nvPr/>
        </p:nvSpPr>
        <p:spPr>
          <a:xfrm>
            <a:off x="549729" y="5154305"/>
            <a:ext cx="1756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2m 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풍속</a:t>
            </a:r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풍향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E7CB0D-5E5D-49A5-9552-768EAA4EEF61}"/>
              </a:ext>
            </a:extLst>
          </p:cNvPr>
          <p:cNvSpPr txBox="1"/>
          <p:nvPr/>
        </p:nvSpPr>
        <p:spPr>
          <a:xfrm>
            <a:off x="551520" y="5562717"/>
            <a:ext cx="332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2m </a:t>
            </a:r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최대풍속</a:t>
            </a:r>
            <a:r>
              <a:rPr lang="en-US" altLang="ko-KR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/</a:t>
            </a:r>
            <a:r>
              <a:rPr lang="ko-KR" altLang="en-US" sz="14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최대풍향</a:t>
            </a:r>
            <a:endParaRPr lang="ko-KR" altLang="en-US" sz="1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C7C4EF-FE19-437C-9C55-7FC9186560F1}"/>
              </a:ext>
            </a:extLst>
          </p:cNvPr>
          <p:cNvSpPr txBox="1"/>
          <p:nvPr/>
        </p:nvSpPr>
        <p:spPr>
          <a:xfrm>
            <a:off x="558616" y="5960467"/>
            <a:ext cx="332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적설</a:t>
            </a:r>
            <a:endParaRPr lang="en-US" altLang="ko-KR" sz="14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" name="순서도: 처리 2"/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623392" y="217615"/>
            <a:ext cx="9528631" cy="4795561"/>
            <a:chOff x="623392" y="217615"/>
            <a:chExt cx="9528631" cy="4795561"/>
          </a:xfrm>
        </p:grpSpPr>
        <p:sp>
          <p:nvSpPr>
            <p:cNvPr id="42" name="구름 모양 설명선 41"/>
            <p:cNvSpPr/>
            <p:nvPr/>
          </p:nvSpPr>
          <p:spPr>
            <a:xfrm>
              <a:off x="3887327" y="217615"/>
              <a:ext cx="6264696" cy="3310335"/>
            </a:xfrm>
            <a:prstGeom prst="cloudCallo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 err="1"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ㅇ</a:t>
              </a:r>
              <a:r>
                <a:rPr lang="ko-KR" altLang="en-US" dirty="0" err="1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산불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예측에 필요한 데이터만 추출</a:t>
              </a:r>
              <a:endParaRPr lang="en-US" altLang="ko-KR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고성 </a:t>
              </a:r>
              <a:r>
                <a:rPr lang="ko-KR" altLang="en-US" dirty="0" err="1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건봉산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/ </a:t>
              </a:r>
              <a:r>
                <a:rPr lang="ko-KR" altLang="en-US" dirty="0" err="1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고황봉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/ </a:t>
              </a:r>
              <a:r>
                <a:rPr lang="ko-KR" altLang="en-US" dirty="0" err="1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까치봉</a:t>
              </a:r>
              <a:r>
                <a:rPr lang="en-US" altLang="ko-KR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)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인제 </a:t>
              </a:r>
              <a:r>
                <a:rPr lang="ko-KR" altLang="en-US" dirty="0" err="1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가득봉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/ </a:t>
              </a:r>
              <a:r>
                <a:rPr lang="ko-KR" altLang="en-US" dirty="0" err="1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한석산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/ </a:t>
              </a:r>
              <a:r>
                <a:rPr lang="ko-KR" altLang="en-US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양양 </a:t>
              </a:r>
              <a:r>
                <a:rPr lang="ko-KR" altLang="en-US" dirty="0" err="1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감투봉</a:t>
              </a:r>
              <a:r>
                <a:rPr lang="en-US" altLang="ko-KR" dirty="0">
                  <a:solidFill>
                    <a:schemeClr val="tx1"/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623392" y="2924944"/>
              <a:ext cx="4680520" cy="2088232"/>
              <a:chOff x="623392" y="2924944"/>
              <a:chExt cx="4680520" cy="2088232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623392" y="2924944"/>
                <a:ext cx="1872208" cy="2088232"/>
                <a:chOff x="623392" y="2924944"/>
                <a:chExt cx="1872208" cy="2088232"/>
              </a:xfrm>
            </p:grpSpPr>
            <p:pic>
              <p:nvPicPr>
                <p:cNvPr id="26" name="그림 25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9B5FD406-1EF2-4064-B39B-B60E4E958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428" t="42650" r="79532" b="52100"/>
                <a:stretch/>
              </p:blipFill>
              <p:spPr>
                <a:xfrm>
                  <a:off x="1271464" y="2924944"/>
                  <a:ext cx="1224136" cy="360040"/>
                </a:xfrm>
                <a:prstGeom prst="snipRoundRect">
                  <a:avLst/>
                </a:prstGeom>
              </p:spPr>
            </p:pic>
            <p:pic>
              <p:nvPicPr>
                <p:cNvPr id="28" name="그림 27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EA7F6C18-FA02-441A-A9CD-B5AD21E2C9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13" t="67849" r="87799" b="26901"/>
                <a:stretch/>
              </p:blipFill>
              <p:spPr>
                <a:xfrm>
                  <a:off x="623392" y="4653136"/>
                  <a:ext cx="864096" cy="360040"/>
                </a:xfrm>
                <a:prstGeom prst="snipRoundRect">
                  <a:avLst/>
                </a:prstGeom>
              </p:spPr>
            </p:pic>
            <p:pic>
              <p:nvPicPr>
                <p:cNvPr id="29" name="그림 28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6E7EA282-2638-4C77-8232-7CFCDA3BD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13" t="61550" r="87799" b="33200"/>
                <a:stretch/>
              </p:blipFill>
              <p:spPr>
                <a:xfrm>
                  <a:off x="623392" y="4221088"/>
                  <a:ext cx="864096" cy="360040"/>
                </a:xfrm>
                <a:prstGeom prst="snipRoundRect">
                  <a:avLst/>
                </a:prstGeom>
              </p:spPr>
            </p:pic>
            <p:pic>
              <p:nvPicPr>
                <p:cNvPr id="30" name="그림 29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91A1FD57-69CC-4D58-A1FE-ED410F73A3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13" t="55250" r="87799" b="39500"/>
                <a:stretch/>
              </p:blipFill>
              <p:spPr>
                <a:xfrm>
                  <a:off x="623392" y="3789040"/>
                  <a:ext cx="864096" cy="360040"/>
                </a:xfrm>
                <a:prstGeom prst="snipRoundRect">
                  <a:avLst/>
                </a:prstGeom>
              </p:spPr>
            </p:pic>
          </p:grpSp>
          <p:cxnSp>
            <p:nvCxnSpPr>
              <p:cNvPr id="9" name="직선 연결선 8"/>
              <p:cNvCxnSpPr>
                <a:stCxn id="26" idx="0"/>
              </p:cNvCxnSpPr>
              <p:nvPr/>
            </p:nvCxnSpPr>
            <p:spPr>
              <a:xfrm>
                <a:off x="2495600" y="3104964"/>
                <a:ext cx="1656184" cy="0"/>
              </a:xfrm>
              <a:prstGeom prst="line">
                <a:avLst/>
              </a:prstGeom>
              <a:ln w="50800" cap="rnd" cmpd="sng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>
                <a:off x="1487488" y="4433285"/>
                <a:ext cx="2664296" cy="0"/>
              </a:xfrm>
              <a:prstGeom prst="line">
                <a:avLst/>
              </a:prstGeom>
              <a:ln w="50800" cap="rnd" cmpd="sng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1487488" y="4833156"/>
                <a:ext cx="2664296" cy="0"/>
              </a:xfrm>
              <a:prstGeom prst="line">
                <a:avLst/>
              </a:prstGeom>
              <a:ln w="50800" cap="rnd" cmpd="sng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4151784" y="3104964"/>
                <a:ext cx="0" cy="1766397"/>
              </a:xfrm>
              <a:prstGeom prst="line">
                <a:avLst/>
              </a:prstGeom>
              <a:ln w="508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/>
              <p:cNvCxnSpPr/>
              <p:nvPr/>
            </p:nvCxnSpPr>
            <p:spPr>
              <a:xfrm>
                <a:off x="1343472" y="3969060"/>
                <a:ext cx="3960440" cy="26771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043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647728" y="3140968"/>
            <a:ext cx="4896544" cy="539520"/>
          </a:xfrm>
        </p:spPr>
        <p:txBody>
          <a:bodyPr/>
          <a:lstStyle/>
          <a:p>
            <a:r>
              <a:rPr lang="ko-KR" altLang="en-US" sz="3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처리방안 및</a:t>
            </a:r>
            <a:br>
              <a:rPr lang="en-US" altLang="ko-KR" sz="3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</a:br>
            <a:r>
              <a:rPr lang="ko-KR" altLang="en-US" sz="30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활용분석기법</a:t>
            </a:r>
            <a:endParaRPr lang="en-US" sz="3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003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600056" y="3590650"/>
            <a:ext cx="1224136" cy="486422"/>
          </a:xfrm>
          <a:prstGeom prst="ellipse">
            <a:avLst/>
          </a:prstGeom>
          <a:solidFill>
            <a:schemeClr val="bg1">
              <a:lumMod val="85000"/>
              <a:alpha val="16000"/>
            </a:schemeClr>
          </a:solidFill>
          <a:ln>
            <a:solidFill>
              <a:srgbClr val="DC7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wrap="square" lIns="0" tIns="252000" rIns="0" bIns="108000" anchor="ctr">
            <a:normAutofit fontScale="90000"/>
          </a:bodyPr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처리방안 및 활용분석기법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5" y="1004946"/>
            <a:ext cx="3321737" cy="552039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A861CC-AAA3-4A2D-95D3-4A91F39A41C4}"/>
              </a:ext>
            </a:extLst>
          </p:cNvPr>
          <p:cNvSpPr/>
          <p:nvPr/>
        </p:nvSpPr>
        <p:spPr>
          <a:xfrm>
            <a:off x="4943872" y="1436994"/>
            <a:ext cx="4608512" cy="1992006"/>
          </a:xfrm>
          <a:prstGeom prst="rect">
            <a:avLst/>
          </a:prstGeom>
          <a:noFill/>
          <a:ln w="57150"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09386E-DBB5-4B5A-8E51-95FA9F177877}"/>
              </a:ext>
            </a:extLst>
          </p:cNvPr>
          <p:cNvSpPr/>
          <p:nvPr/>
        </p:nvSpPr>
        <p:spPr>
          <a:xfrm>
            <a:off x="4943872" y="3429000"/>
            <a:ext cx="4608512" cy="115440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804672 w 4608512"/>
              <a:gd name="connsiteY3" fmla="*/ 97152 h 216024"/>
              <a:gd name="connsiteX4" fmla="*/ 0 w 4608512"/>
              <a:gd name="connsiteY4" fmla="*/ 0 h 216024"/>
              <a:gd name="connsiteX0" fmla="*/ 0 w 4608512"/>
              <a:gd name="connsiteY0" fmla="*/ 0 h 115440"/>
              <a:gd name="connsiteX1" fmla="*/ 4608512 w 4608512"/>
              <a:gd name="connsiteY1" fmla="*/ 0 h 115440"/>
              <a:gd name="connsiteX2" fmla="*/ 4306760 w 4608512"/>
              <a:gd name="connsiteY2" fmla="*/ 115440 h 115440"/>
              <a:gd name="connsiteX3" fmla="*/ 804672 w 4608512"/>
              <a:gd name="connsiteY3" fmla="*/ 97152 h 115440"/>
              <a:gd name="connsiteX4" fmla="*/ 0 w 4608512"/>
              <a:gd name="connsiteY4" fmla="*/ 0 h 115440"/>
              <a:gd name="connsiteX0" fmla="*/ 0 w 4608512"/>
              <a:gd name="connsiteY0" fmla="*/ 0 h 115440"/>
              <a:gd name="connsiteX1" fmla="*/ 4608512 w 4608512"/>
              <a:gd name="connsiteY1" fmla="*/ 0 h 115440"/>
              <a:gd name="connsiteX2" fmla="*/ 4123880 w 4608512"/>
              <a:gd name="connsiteY2" fmla="*/ 115440 h 115440"/>
              <a:gd name="connsiteX3" fmla="*/ 804672 w 4608512"/>
              <a:gd name="connsiteY3" fmla="*/ 97152 h 115440"/>
              <a:gd name="connsiteX4" fmla="*/ 0 w 4608512"/>
              <a:gd name="connsiteY4" fmla="*/ 0 h 115440"/>
              <a:gd name="connsiteX0" fmla="*/ 0 w 4608512"/>
              <a:gd name="connsiteY0" fmla="*/ 0 h 115440"/>
              <a:gd name="connsiteX1" fmla="*/ 4608512 w 4608512"/>
              <a:gd name="connsiteY1" fmla="*/ 0 h 115440"/>
              <a:gd name="connsiteX2" fmla="*/ 3941000 w 4608512"/>
              <a:gd name="connsiteY2" fmla="*/ 115440 h 115440"/>
              <a:gd name="connsiteX3" fmla="*/ 804672 w 4608512"/>
              <a:gd name="connsiteY3" fmla="*/ 97152 h 115440"/>
              <a:gd name="connsiteX4" fmla="*/ 0 w 4608512"/>
              <a:gd name="connsiteY4" fmla="*/ 0 h 115440"/>
              <a:gd name="connsiteX0" fmla="*/ 0 w 4608512"/>
              <a:gd name="connsiteY0" fmla="*/ 0 h 124584"/>
              <a:gd name="connsiteX1" fmla="*/ 4608512 w 4608512"/>
              <a:gd name="connsiteY1" fmla="*/ 0 h 124584"/>
              <a:gd name="connsiteX2" fmla="*/ 3922712 w 4608512"/>
              <a:gd name="connsiteY2" fmla="*/ 124584 h 124584"/>
              <a:gd name="connsiteX3" fmla="*/ 804672 w 4608512"/>
              <a:gd name="connsiteY3" fmla="*/ 97152 h 124584"/>
              <a:gd name="connsiteX4" fmla="*/ 0 w 4608512"/>
              <a:gd name="connsiteY4" fmla="*/ 0 h 124584"/>
              <a:gd name="connsiteX0" fmla="*/ 0 w 4608512"/>
              <a:gd name="connsiteY0" fmla="*/ 0 h 115440"/>
              <a:gd name="connsiteX1" fmla="*/ 4608512 w 4608512"/>
              <a:gd name="connsiteY1" fmla="*/ 0 h 115440"/>
              <a:gd name="connsiteX2" fmla="*/ 3904424 w 4608512"/>
              <a:gd name="connsiteY2" fmla="*/ 115440 h 115440"/>
              <a:gd name="connsiteX3" fmla="*/ 804672 w 4608512"/>
              <a:gd name="connsiteY3" fmla="*/ 97152 h 115440"/>
              <a:gd name="connsiteX4" fmla="*/ 0 w 4608512"/>
              <a:gd name="connsiteY4" fmla="*/ 0 h 11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8512" h="115440">
                <a:moveTo>
                  <a:pt x="0" y="0"/>
                </a:moveTo>
                <a:lnTo>
                  <a:pt x="4608512" y="0"/>
                </a:lnTo>
                <a:lnTo>
                  <a:pt x="3904424" y="115440"/>
                </a:lnTo>
                <a:lnTo>
                  <a:pt x="804672" y="97152"/>
                </a:lnTo>
                <a:lnTo>
                  <a:pt x="0" y="0"/>
                </a:lnTo>
                <a:close/>
              </a:path>
            </a:pathLst>
          </a:custGeom>
          <a:solidFill>
            <a:srgbClr val="DC7532"/>
          </a:solidFill>
          <a:ln>
            <a:solidFill>
              <a:srgbClr val="DC7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C0781A-7F2B-460C-AB42-F3ED78D64A24}"/>
              </a:ext>
            </a:extLst>
          </p:cNvPr>
          <p:cNvSpPr/>
          <p:nvPr/>
        </p:nvSpPr>
        <p:spPr>
          <a:xfrm>
            <a:off x="4943872" y="1356210"/>
            <a:ext cx="4608512" cy="80784"/>
          </a:xfrm>
          <a:custGeom>
            <a:avLst/>
            <a:gdLst>
              <a:gd name="connsiteX0" fmla="*/ 0 w 4608512"/>
              <a:gd name="connsiteY0" fmla="*/ 0 h 240242"/>
              <a:gd name="connsiteX1" fmla="*/ 4608512 w 4608512"/>
              <a:gd name="connsiteY1" fmla="*/ 0 h 240242"/>
              <a:gd name="connsiteX2" fmla="*/ 4608512 w 4608512"/>
              <a:gd name="connsiteY2" fmla="*/ 240242 h 240242"/>
              <a:gd name="connsiteX3" fmla="*/ 0 w 4608512"/>
              <a:gd name="connsiteY3" fmla="*/ 240242 h 240242"/>
              <a:gd name="connsiteX4" fmla="*/ 0 w 4608512"/>
              <a:gd name="connsiteY4" fmla="*/ 0 h 240242"/>
              <a:gd name="connsiteX0" fmla="*/ 731520 w 4608512"/>
              <a:gd name="connsiteY0" fmla="*/ 9144 h 240242"/>
              <a:gd name="connsiteX1" fmla="*/ 4608512 w 4608512"/>
              <a:gd name="connsiteY1" fmla="*/ 0 h 240242"/>
              <a:gd name="connsiteX2" fmla="*/ 4608512 w 4608512"/>
              <a:gd name="connsiteY2" fmla="*/ 240242 h 240242"/>
              <a:gd name="connsiteX3" fmla="*/ 0 w 4608512"/>
              <a:gd name="connsiteY3" fmla="*/ 240242 h 240242"/>
              <a:gd name="connsiteX4" fmla="*/ 731520 w 4608512"/>
              <a:gd name="connsiteY4" fmla="*/ 9144 h 240242"/>
              <a:gd name="connsiteX0" fmla="*/ 731520 w 4608512"/>
              <a:gd name="connsiteY0" fmla="*/ 0 h 231098"/>
              <a:gd name="connsiteX1" fmla="*/ 3895280 w 4608512"/>
              <a:gd name="connsiteY1" fmla="*/ 9144 h 231098"/>
              <a:gd name="connsiteX2" fmla="*/ 4608512 w 4608512"/>
              <a:gd name="connsiteY2" fmla="*/ 231098 h 231098"/>
              <a:gd name="connsiteX3" fmla="*/ 0 w 4608512"/>
              <a:gd name="connsiteY3" fmla="*/ 231098 h 231098"/>
              <a:gd name="connsiteX4" fmla="*/ 731520 w 4608512"/>
              <a:gd name="connsiteY4" fmla="*/ 0 h 231098"/>
              <a:gd name="connsiteX0" fmla="*/ 731520 w 4608512"/>
              <a:gd name="connsiteY0" fmla="*/ 18288 h 249386"/>
              <a:gd name="connsiteX1" fmla="*/ 3895280 w 4608512"/>
              <a:gd name="connsiteY1" fmla="*/ 0 h 249386"/>
              <a:gd name="connsiteX2" fmla="*/ 4608512 w 4608512"/>
              <a:gd name="connsiteY2" fmla="*/ 249386 h 249386"/>
              <a:gd name="connsiteX3" fmla="*/ 0 w 4608512"/>
              <a:gd name="connsiteY3" fmla="*/ 249386 h 249386"/>
              <a:gd name="connsiteX4" fmla="*/ 731520 w 4608512"/>
              <a:gd name="connsiteY4" fmla="*/ 18288 h 249386"/>
              <a:gd name="connsiteX0" fmla="*/ 731520 w 4608512"/>
              <a:gd name="connsiteY0" fmla="*/ 0 h 231098"/>
              <a:gd name="connsiteX1" fmla="*/ 3895280 w 4608512"/>
              <a:gd name="connsiteY1" fmla="*/ 0 h 231098"/>
              <a:gd name="connsiteX2" fmla="*/ 4608512 w 4608512"/>
              <a:gd name="connsiteY2" fmla="*/ 231098 h 231098"/>
              <a:gd name="connsiteX3" fmla="*/ 0 w 4608512"/>
              <a:gd name="connsiteY3" fmla="*/ 231098 h 231098"/>
              <a:gd name="connsiteX4" fmla="*/ 731520 w 4608512"/>
              <a:gd name="connsiteY4" fmla="*/ 0 h 2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8512" h="231098">
                <a:moveTo>
                  <a:pt x="731520" y="0"/>
                </a:moveTo>
                <a:lnTo>
                  <a:pt x="3895280" y="0"/>
                </a:lnTo>
                <a:lnTo>
                  <a:pt x="4608512" y="231098"/>
                </a:lnTo>
                <a:lnTo>
                  <a:pt x="0" y="231098"/>
                </a:lnTo>
                <a:lnTo>
                  <a:pt x="731520" y="0"/>
                </a:lnTo>
                <a:close/>
              </a:path>
            </a:pathLst>
          </a:custGeom>
          <a:solidFill>
            <a:srgbClr val="DC7532"/>
          </a:solidFill>
          <a:ln>
            <a:solidFill>
              <a:srgbClr val="DC7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5CABEE-CA3B-4500-AAA0-B1A6B22473E1}"/>
              </a:ext>
            </a:extLst>
          </p:cNvPr>
          <p:cNvSpPr txBox="1"/>
          <p:nvPr/>
        </p:nvSpPr>
        <p:spPr>
          <a:xfrm>
            <a:off x="5663952" y="169813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6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개소 같은 날 평균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DD17CC-13BC-48F6-8704-38855EA78687}"/>
              </a:ext>
            </a:extLst>
          </p:cNvPr>
          <p:cNvSpPr/>
          <p:nvPr/>
        </p:nvSpPr>
        <p:spPr>
          <a:xfrm>
            <a:off x="5735960" y="3544440"/>
            <a:ext cx="3168352" cy="2414606"/>
          </a:xfrm>
          <a:prstGeom prst="rect">
            <a:avLst/>
          </a:prstGeom>
          <a:noFill/>
          <a:ln>
            <a:solidFill>
              <a:srgbClr val="DC7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83E5FF4B-DFA9-4609-A3E5-84BF1A3CF4E2}"/>
              </a:ext>
            </a:extLst>
          </p:cNvPr>
          <p:cNvSpPr/>
          <p:nvPr/>
        </p:nvSpPr>
        <p:spPr>
          <a:xfrm>
            <a:off x="5031540" y="5979122"/>
            <a:ext cx="4577191" cy="186182"/>
          </a:xfrm>
          <a:custGeom>
            <a:avLst/>
            <a:gdLst>
              <a:gd name="connsiteX0" fmla="*/ 0 w 4608512"/>
              <a:gd name="connsiteY0" fmla="*/ 0 h 240242"/>
              <a:gd name="connsiteX1" fmla="*/ 4608512 w 4608512"/>
              <a:gd name="connsiteY1" fmla="*/ 0 h 240242"/>
              <a:gd name="connsiteX2" fmla="*/ 4608512 w 4608512"/>
              <a:gd name="connsiteY2" fmla="*/ 240242 h 240242"/>
              <a:gd name="connsiteX3" fmla="*/ 0 w 4608512"/>
              <a:gd name="connsiteY3" fmla="*/ 240242 h 240242"/>
              <a:gd name="connsiteX4" fmla="*/ 0 w 4608512"/>
              <a:gd name="connsiteY4" fmla="*/ 0 h 240242"/>
              <a:gd name="connsiteX0" fmla="*/ 731520 w 4608512"/>
              <a:gd name="connsiteY0" fmla="*/ 9144 h 240242"/>
              <a:gd name="connsiteX1" fmla="*/ 4608512 w 4608512"/>
              <a:gd name="connsiteY1" fmla="*/ 0 h 240242"/>
              <a:gd name="connsiteX2" fmla="*/ 4608512 w 4608512"/>
              <a:gd name="connsiteY2" fmla="*/ 240242 h 240242"/>
              <a:gd name="connsiteX3" fmla="*/ 0 w 4608512"/>
              <a:gd name="connsiteY3" fmla="*/ 240242 h 240242"/>
              <a:gd name="connsiteX4" fmla="*/ 731520 w 4608512"/>
              <a:gd name="connsiteY4" fmla="*/ 9144 h 240242"/>
              <a:gd name="connsiteX0" fmla="*/ 731520 w 4608512"/>
              <a:gd name="connsiteY0" fmla="*/ 0 h 231098"/>
              <a:gd name="connsiteX1" fmla="*/ 3895280 w 4608512"/>
              <a:gd name="connsiteY1" fmla="*/ 9144 h 231098"/>
              <a:gd name="connsiteX2" fmla="*/ 4608512 w 4608512"/>
              <a:gd name="connsiteY2" fmla="*/ 231098 h 231098"/>
              <a:gd name="connsiteX3" fmla="*/ 0 w 4608512"/>
              <a:gd name="connsiteY3" fmla="*/ 231098 h 231098"/>
              <a:gd name="connsiteX4" fmla="*/ 731520 w 4608512"/>
              <a:gd name="connsiteY4" fmla="*/ 0 h 231098"/>
              <a:gd name="connsiteX0" fmla="*/ 731520 w 4608512"/>
              <a:gd name="connsiteY0" fmla="*/ 18288 h 249386"/>
              <a:gd name="connsiteX1" fmla="*/ 3895280 w 4608512"/>
              <a:gd name="connsiteY1" fmla="*/ 0 h 249386"/>
              <a:gd name="connsiteX2" fmla="*/ 4608512 w 4608512"/>
              <a:gd name="connsiteY2" fmla="*/ 249386 h 249386"/>
              <a:gd name="connsiteX3" fmla="*/ 0 w 4608512"/>
              <a:gd name="connsiteY3" fmla="*/ 249386 h 249386"/>
              <a:gd name="connsiteX4" fmla="*/ 731520 w 4608512"/>
              <a:gd name="connsiteY4" fmla="*/ 18288 h 249386"/>
              <a:gd name="connsiteX0" fmla="*/ 731520 w 4608512"/>
              <a:gd name="connsiteY0" fmla="*/ 0 h 231098"/>
              <a:gd name="connsiteX1" fmla="*/ 3895280 w 4608512"/>
              <a:gd name="connsiteY1" fmla="*/ 0 h 231098"/>
              <a:gd name="connsiteX2" fmla="*/ 4608512 w 4608512"/>
              <a:gd name="connsiteY2" fmla="*/ 231098 h 231098"/>
              <a:gd name="connsiteX3" fmla="*/ 0 w 4608512"/>
              <a:gd name="connsiteY3" fmla="*/ 231098 h 231098"/>
              <a:gd name="connsiteX4" fmla="*/ 731520 w 4608512"/>
              <a:gd name="connsiteY4" fmla="*/ 0 h 231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8512" h="231098">
                <a:moveTo>
                  <a:pt x="731520" y="0"/>
                </a:moveTo>
                <a:lnTo>
                  <a:pt x="3895280" y="0"/>
                </a:lnTo>
                <a:lnTo>
                  <a:pt x="4608512" y="231098"/>
                </a:lnTo>
                <a:lnTo>
                  <a:pt x="0" y="231098"/>
                </a:lnTo>
                <a:lnTo>
                  <a:pt x="731520" y="0"/>
                </a:lnTo>
                <a:close/>
              </a:path>
            </a:pathLst>
          </a:custGeom>
          <a:solidFill>
            <a:srgbClr val="DC7532"/>
          </a:solidFill>
          <a:ln>
            <a:solidFill>
              <a:srgbClr val="DC75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FDB4D5-964B-4096-BD63-74D0226111ED}"/>
              </a:ext>
            </a:extLst>
          </p:cNvPr>
          <p:cNvSpPr txBox="1"/>
          <p:nvPr/>
        </p:nvSpPr>
        <p:spPr>
          <a:xfrm>
            <a:off x="6096000" y="4050938"/>
            <a:ext cx="2448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17-09-11       17-09-21</a:t>
            </a:r>
          </a:p>
          <a:p>
            <a:r>
              <a:rPr lang="en-US" altLang="ko-KR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17-10-27       17-11-13</a:t>
            </a:r>
          </a:p>
          <a:p>
            <a:r>
              <a:rPr lang="en-US" altLang="ko-KR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17-11-14       17-11-22</a:t>
            </a:r>
          </a:p>
          <a:p>
            <a:r>
              <a:rPr lang="en-US" altLang="ko-KR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17-11-29       17-12-01</a:t>
            </a:r>
          </a:p>
          <a:p>
            <a:r>
              <a:rPr lang="en-US" altLang="ko-KR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17-12-08       18-08-09</a:t>
            </a:r>
          </a:p>
          <a:p>
            <a:r>
              <a:rPr lang="en-US" altLang="ko-KR" sz="16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18-10-31       19-03-16</a:t>
            </a:r>
            <a:endParaRPr lang="ko-KR" altLang="en-US" sz="16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E9FD64-4CEE-4EC3-9EDF-73C6A23A5F42}"/>
              </a:ext>
            </a:extLst>
          </p:cNvPr>
          <p:cNvSpPr txBox="1"/>
          <p:nvPr/>
        </p:nvSpPr>
        <p:spPr>
          <a:xfrm>
            <a:off x="6456040" y="366153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E18B2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결측일</a:t>
            </a:r>
            <a:endParaRPr lang="ko-KR" altLang="en-US" b="1" dirty="0">
              <a:solidFill>
                <a:srgbClr val="E18B2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B99CBC-AF4C-4D70-9984-9350187E314D}"/>
              </a:ext>
            </a:extLst>
          </p:cNvPr>
          <p:cNvSpPr txBox="1"/>
          <p:nvPr/>
        </p:nvSpPr>
        <p:spPr>
          <a:xfrm>
            <a:off x="10128448" y="4252446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DC75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제거</a:t>
            </a:r>
            <a:r>
              <a:rPr lang="en-US" altLang="ko-KR" sz="2000" dirty="0">
                <a:solidFill>
                  <a:srgbClr val="DC75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!</a:t>
            </a:r>
            <a:endParaRPr lang="ko-KR" altLang="en-US" sz="2000" dirty="0">
              <a:solidFill>
                <a:srgbClr val="DC75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A8610D28-4FDC-44A6-AE26-3C7C5D73B472}"/>
              </a:ext>
            </a:extLst>
          </p:cNvPr>
          <p:cNvSpPr/>
          <p:nvPr/>
        </p:nvSpPr>
        <p:spPr>
          <a:xfrm>
            <a:off x="6852084" y="2276872"/>
            <a:ext cx="792088" cy="369332"/>
          </a:xfrm>
          <a:prstGeom prst="downArrow">
            <a:avLst/>
          </a:prstGeom>
          <a:solidFill>
            <a:srgbClr val="FDC725"/>
          </a:solidFill>
          <a:ln>
            <a:solidFill>
              <a:srgbClr val="FDC7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9A3084-18E0-42D5-B961-4B54FCCF7FB4}"/>
              </a:ext>
            </a:extLst>
          </p:cNvPr>
          <p:cNvSpPr txBox="1"/>
          <p:nvPr/>
        </p:nvSpPr>
        <p:spPr>
          <a:xfrm>
            <a:off x="6420036" y="285293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통합</a:t>
            </a:r>
          </a:p>
        </p:txBody>
      </p:sp>
      <p:cxnSp>
        <p:nvCxnSpPr>
          <p:cNvPr id="5" name="구부러진 연결선 4"/>
          <p:cNvCxnSpPr>
            <a:endCxn id="27" idx="1"/>
          </p:cNvCxnSpPr>
          <p:nvPr/>
        </p:nvCxnSpPr>
        <p:spPr>
          <a:xfrm>
            <a:off x="7905568" y="3846196"/>
            <a:ext cx="2222880" cy="606305"/>
          </a:xfrm>
          <a:prstGeom prst="curvedConnector3">
            <a:avLst/>
          </a:prstGeom>
          <a:ln w="25400">
            <a:solidFill>
              <a:srgbClr val="DC75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50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5497069"/>
            <a:ext cx="12192000" cy="8396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78204" y="265981"/>
            <a:ext cx="11616537" cy="661764"/>
          </a:xfrm>
        </p:spPr>
        <p:txBody>
          <a:bodyPr/>
          <a:lstStyle/>
          <a:p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강수량</a:t>
            </a:r>
            <a:endParaRPr lang="en-US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ko-KR" altLang="en-US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시계열</a:t>
            </a:r>
            <a:r>
              <a:rPr lang="ko-KR" altLang="en-US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분석 과정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77449" y="6405763"/>
            <a:ext cx="1728192" cy="442800"/>
          </a:xfrm>
          <a:prstGeom prst="rect">
            <a:avLst/>
          </a:prstGeom>
          <a:solidFill>
            <a:srgbClr val="555555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303912" y="3655066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11424592" y="2219977"/>
            <a:ext cx="144016" cy="381526"/>
          </a:xfrm>
          <a:prstGeom prst="downArrow">
            <a:avLst/>
          </a:prstGeom>
          <a:solidFill>
            <a:srgbClr val="E18B22"/>
          </a:solidFill>
          <a:ln>
            <a:solidFill>
              <a:srgbClr val="E18B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6747" y="5566128"/>
            <a:ext cx="54225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2FF0EF-8F6D-424C-B8A9-170687BA5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" y="1825771"/>
            <a:ext cx="6108416" cy="3671298"/>
          </a:xfrm>
          <a:prstGeom prst="rect">
            <a:avLst/>
          </a:prstGeom>
        </p:spPr>
      </p:pic>
      <p:pic>
        <p:nvPicPr>
          <p:cNvPr id="15" name="그림 14" descr="개체, 안테나이(가) 표시된 사진&#10;&#10;자동 생성된 설명">
            <a:extLst>
              <a:ext uri="{FF2B5EF4-FFF2-40B4-BE49-F238E27FC236}">
                <a16:creationId xmlns:a16="http://schemas.microsoft.com/office/drawing/2014/main" id="{E38216B9-8178-4CB9-B0AD-0FCD445B5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12" y="1825771"/>
            <a:ext cx="6063887" cy="37403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2891" y="5843127"/>
            <a:ext cx="115579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2000" b="1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백색잡음</a:t>
            </a:r>
            <a:endParaRPr lang="en-US" altLang="ko-KR" sz="2000" b="1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5994092" y="5361535"/>
            <a:ext cx="389940" cy="299713"/>
          </a:xfrm>
          <a:prstGeom prst="rightArrow">
            <a:avLst/>
          </a:prstGeom>
          <a:solidFill>
            <a:srgbClr val="E18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67523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_End_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  <a:alpha val="16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17095</TotalTime>
  <Words>759</Words>
  <Application>Microsoft Office PowerPoint</Application>
  <PresentationFormat>와이드스크린</PresentationFormat>
  <Paragraphs>176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경기천년제목V Bold</vt:lpstr>
      <vt:lpstr>맑은 고딕</vt:lpstr>
      <vt:lpstr>Arial</vt:lpstr>
      <vt:lpstr>Calibri</vt:lpstr>
      <vt:lpstr>Cover_End_ Slide Master</vt:lpstr>
      <vt:lpstr>Contents Master Slide </vt:lpstr>
      <vt:lpstr>Section Break Slide Master</vt:lpstr>
      <vt:lpstr>시계열 분석을 통한 산불발생 예측</vt:lpstr>
      <vt:lpstr>INDEX</vt:lpstr>
      <vt:lpstr>공모배경</vt:lpstr>
      <vt:lpstr>공모 배경</vt:lpstr>
      <vt:lpstr>활용 데이터 정의</vt:lpstr>
      <vt:lpstr>활용 데이터 정의</vt:lpstr>
      <vt:lpstr>데이터 처리방안 및 활용분석기법</vt:lpstr>
      <vt:lpstr>데이터 처리방안 및 활용분석기법</vt:lpstr>
      <vt:lpstr>강수량</vt:lpstr>
      <vt:lpstr>강수량</vt:lpstr>
      <vt:lpstr>기온</vt:lpstr>
      <vt:lpstr>기온</vt:lpstr>
      <vt:lpstr>습도</vt:lpstr>
      <vt:lpstr>습도</vt:lpstr>
      <vt:lpstr>지면온도</vt:lpstr>
      <vt:lpstr>지면온도</vt:lpstr>
      <vt:lpstr>분석결과</vt:lpstr>
      <vt:lpstr>분석결과</vt:lpstr>
      <vt:lpstr>분석결과</vt:lpstr>
      <vt:lpstr>서비스 활용 방안</vt:lpstr>
      <vt:lpstr>건조한 계절 대비</vt:lpstr>
      <vt:lpstr>등산로 개선</vt:lpstr>
      <vt:lpstr>광고 활용</vt:lpstr>
      <vt:lpstr>서비스 기대효과</vt:lpstr>
      <vt:lpstr>PowerPoint 프레젠테이션</vt:lpstr>
      <vt:lpstr>출처</vt:lpstr>
      <vt:lpstr>데융스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ORANGE-POWERPOINT-TEMPALTE</dc:title>
  <dc:creator>WIN7;bizdesign.net</dc:creator>
  <cp:lastModifiedBy>조민섭</cp:lastModifiedBy>
  <cp:revision>165</cp:revision>
  <dcterms:created xsi:type="dcterms:W3CDTF">2014-12-26T18:12:26Z</dcterms:created>
  <dcterms:modified xsi:type="dcterms:W3CDTF">2019-07-22T13:41:10Z</dcterms:modified>
</cp:coreProperties>
</file>